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75" r:id="rId6"/>
    <p:sldId id="278" r:id="rId7"/>
    <p:sldId id="282" r:id="rId8"/>
    <p:sldId id="283" r:id="rId9"/>
    <p:sldId id="284" r:id="rId10"/>
    <p:sldId id="285" r:id="rId11"/>
    <p:sldId id="276" r:id="rId12"/>
    <p:sldId id="268" r:id="rId13"/>
    <p:sldId id="286" r:id="rId14"/>
    <p:sldId id="265" r:id="rId15"/>
    <p:sldId id="266" r:id="rId16"/>
    <p:sldId id="267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Střední styl 4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FECB4D8-DB02-4DC6-A0A2-4F2EBAE1DC90}" styleName="Střední styl 1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9C7853C-536D-4A76-A0AE-DD22124D55A5}" styleName="Styl s motivem 1 – zvýraznění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8FB837D-C827-4EFA-A057-4D05807E0F7C}" styleName="Styl s motivem 1 – zvýraznění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8799B23B-EC83-4686-B30A-512413B5E67A}" styleName="Světlý styl 3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06799F8-075E-4A3A-A7F6-7FBC6576F1A4}" styleName="Styl s motivem 2 – zvýraznění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956" y="-4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609906-129A-468E-A52F-FAD3B79ECAAA}" type="datetimeFigureOut">
              <a:rPr lang="cs-CZ" smtClean="0"/>
              <a:t>12.1.2020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F63094-D445-48A2-BC02-21B0899923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6362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2E704-EDDD-41D0-B3F8-D4B245A978D6}" type="datetimeFigureOut">
              <a:rPr lang="cs-CZ" smtClean="0"/>
              <a:t>12.1.2020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12647-F4A2-4A15-8638-9D0CE3D73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6573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2E704-EDDD-41D0-B3F8-D4B245A978D6}" type="datetimeFigureOut">
              <a:rPr lang="cs-CZ" smtClean="0"/>
              <a:t>12.1.2020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12647-F4A2-4A15-8638-9D0CE3D73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2506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2E704-EDDD-41D0-B3F8-D4B245A978D6}" type="datetimeFigureOut">
              <a:rPr lang="cs-CZ" smtClean="0"/>
              <a:t>12.1.2020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12647-F4A2-4A15-8638-9D0CE3D73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0306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2E704-EDDD-41D0-B3F8-D4B245A978D6}" type="datetimeFigureOut">
              <a:rPr lang="cs-CZ" smtClean="0"/>
              <a:t>12.1.2020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12647-F4A2-4A15-8638-9D0CE3D73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2349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2E704-EDDD-41D0-B3F8-D4B245A978D6}" type="datetimeFigureOut">
              <a:rPr lang="cs-CZ" smtClean="0"/>
              <a:t>12.1.2020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12647-F4A2-4A15-8638-9D0CE3D73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8716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2E704-EDDD-41D0-B3F8-D4B245A978D6}" type="datetimeFigureOut">
              <a:rPr lang="cs-CZ" smtClean="0"/>
              <a:t>12.1.2020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12647-F4A2-4A15-8638-9D0CE3D73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7296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2E704-EDDD-41D0-B3F8-D4B245A978D6}" type="datetimeFigureOut">
              <a:rPr lang="cs-CZ" smtClean="0"/>
              <a:t>12.1.2020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12647-F4A2-4A15-8638-9D0CE3D73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6740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2E704-EDDD-41D0-B3F8-D4B245A978D6}" type="datetimeFigureOut">
              <a:rPr lang="cs-CZ" smtClean="0"/>
              <a:t>12.1.2020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12647-F4A2-4A15-8638-9D0CE3D73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5825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2E704-EDDD-41D0-B3F8-D4B245A978D6}" type="datetimeFigureOut">
              <a:rPr lang="cs-CZ" smtClean="0"/>
              <a:t>12.1.2020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12647-F4A2-4A15-8638-9D0CE3D73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7606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2E704-EDDD-41D0-B3F8-D4B245A978D6}" type="datetimeFigureOut">
              <a:rPr lang="cs-CZ" smtClean="0"/>
              <a:t>12.1.2020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12647-F4A2-4A15-8638-9D0CE3D73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7833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42E704-EDDD-41D0-B3F8-D4B245A978D6}" type="datetimeFigureOut">
              <a:rPr lang="cs-CZ" smtClean="0"/>
              <a:t>12.1.2020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12647-F4A2-4A15-8638-9D0CE3D73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1866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2E704-EDDD-41D0-B3F8-D4B245A978D6}" type="datetimeFigureOut">
              <a:rPr lang="cs-CZ" smtClean="0"/>
              <a:t>12.1.2020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12647-F4A2-4A15-8638-9D0CE3D73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0519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z/url?sa=i&amp;rct=j&amp;q=&amp;esrc=s&amp;source=images&amp;cd=&amp;cad=rja&amp;uact=8&amp;ved=2ahUKEwjDssm2nd7gAhXDKewKHVRIByEQjRx6BAgBEAU&amp;url=http://www.google.cz/url?sa%3Di%26rct%3Dj%26q%3D%26esrc%3Ds%26source%3Dimages%26cd%3D%26ved%3D%26url%3Dhttp://www.hornipomoravi.eu/index.php?id%3Dzobraz_clanky_cele.php%26cislo_id%3D29%26clanek_id%3D412%26psig%3DAOvVaw3zhuQfmMW-ATrah7YM6JVw%26ust%3D1551436469564900&amp;psig=AOvVaw3zhuQfmMW-ATrah7YM6JVw&amp;ust=1551436469564900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2051720" y="33265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cs-CZ" b="1" dirty="0" smtClean="0"/>
              <a:t>MAP vzdělávání ORP Šumperk II </a:t>
            </a:r>
            <a:r>
              <a:rPr lang="cs-CZ" b="1" dirty="0" err="1" smtClean="0"/>
              <a:t>Reg</a:t>
            </a:r>
            <a:r>
              <a:rPr lang="cs-CZ" b="1" dirty="0" smtClean="0"/>
              <a:t>. č.: CZ.02.3.68/0.0/0.0/17_047/0008588 </a:t>
            </a:r>
            <a:endParaRPr lang="cs-CZ" dirty="0" smtClean="0"/>
          </a:p>
          <a:p>
            <a:pPr algn="ctr"/>
            <a:endParaRPr lang="pl-PL" dirty="0"/>
          </a:p>
        </p:txBody>
      </p:sp>
      <p:sp>
        <p:nvSpPr>
          <p:cNvPr id="5" name="Obdélník 4"/>
          <p:cNvSpPr/>
          <p:nvPr/>
        </p:nvSpPr>
        <p:spPr>
          <a:xfrm>
            <a:off x="0" y="1484784"/>
            <a:ext cx="9144000" cy="138499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algn="ctr"/>
            <a:r>
              <a:rPr lang="cs-CZ" sz="2800" b="1" dirty="0"/>
              <a:t>6</a:t>
            </a:r>
            <a:r>
              <a:rPr lang="cs-CZ" sz="2800" b="1" dirty="0" smtClean="0"/>
              <a:t>. </a:t>
            </a:r>
            <a:r>
              <a:rPr lang="cs-CZ" sz="2800" b="1" dirty="0" smtClean="0"/>
              <a:t>jednání Řídícího výboru </a:t>
            </a:r>
            <a:endParaRPr lang="cs-CZ" sz="2800" dirty="0" smtClean="0"/>
          </a:p>
          <a:p>
            <a:pPr algn="ctr"/>
            <a:r>
              <a:rPr lang="pl-PL" sz="2800" b="1" dirty="0" smtClean="0"/>
              <a:t>13. 1. 2020 od </a:t>
            </a:r>
            <a:r>
              <a:rPr lang="pl-PL" sz="2800" b="1" dirty="0" smtClean="0"/>
              <a:t>15:00</a:t>
            </a:r>
          </a:p>
          <a:p>
            <a:pPr algn="ctr"/>
            <a:r>
              <a:rPr lang="pl-PL" sz="2800" b="1" dirty="0" smtClean="0"/>
              <a:t>Zasedací místnost OÚ </a:t>
            </a:r>
            <a:r>
              <a:rPr lang="pl-PL" sz="2800" b="1" smtClean="0"/>
              <a:t>Nový </a:t>
            </a:r>
            <a:r>
              <a:rPr lang="pl-PL" sz="2800" b="1" smtClean="0"/>
              <a:t>Malín </a:t>
            </a:r>
            <a:endParaRPr lang="pl-PL" sz="2800" b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800" y="3284984"/>
            <a:ext cx="2342549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7" descr="Výsledek obrázku pro horní pomoraví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AutoShape 9" descr="Výsledek obrázku pro horní pomoraví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11" descr="Výsledek obrázku pro horní pomoraví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117475" y="-1608138"/>
            <a:ext cx="3362325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9" name="AutoShape 13" descr="Výsledek obrázku pro horní pomoraví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69875" y="-1455738"/>
            <a:ext cx="3362325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0" name="AutoShape 15" descr="Výsledek obrázku pro horní pomoraví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422275" y="-1303338"/>
            <a:ext cx="3362325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1" name="AutoShape 17" descr="Výsledek obrázku pro horní pomoraví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74675" y="-1150938"/>
            <a:ext cx="3362325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grpSp>
        <p:nvGrpSpPr>
          <p:cNvPr id="13" name="Skupina 12"/>
          <p:cNvGrpSpPr/>
          <p:nvPr/>
        </p:nvGrpSpPr>
        <p:grpSpPr>
          <a:xfrm>
            <a:off x="827584" y="5557576"/>
            <a:ext cx="7470477" cy="1300424"/>
            <a:chOff x="269875" y="5557576"/>
            <a:chExt cx="7470477" cy="1300424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9875" y="5557576"/>
              <a:ext cx="5868031" cy="1300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2" name="Picture 1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2300" y="5860814"/>
              <a:ext cx="468052" cy="468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3" name="Picture 1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19386" y="5807136"/>
              <a:ext cx="484862" cy="598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2598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44624"/>
            <a:ext cx="9144000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cs-CZ" sz="2400" b="1" cap="all" dirty="0"/>
              <a:t>Shrnutí aktivit – 1.6. – 30. 11. 2019</a:t>
            </a:r>
            <a:endParaRPr lang="cs-CZ" sz="2400" b="1" cap="all" dirty="0"/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5698510"/>
              </p:ext>
            </p:extLst>
          </p:nvPr>
        </p:nvGraphicFramePr>
        <p:xfrm>
          <a:off x="287523" y="908720"/>
          <a:ext cx="8568953" cy="225171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307405"/>
                <a:gridCol w="1937629"/>
                <a:gridCol w="1912977"/>
                <a:gridCol w="1109329"/>
                <a:gridCol w="1301613"/>
              </a:tblGrid>
              <a:tr h="602615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</a:rPr>
                        <a:t> 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1" u="none" strike="noStrike" dirty="0">
                          <a:effectLst/>
                        </a:rPr>
                        <a:t>Termín konání akce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1" u="none" strike="noStrike" dirty="0">
                          <a:effectLst/>
                        </a:rPr>
                        <a:t>Cílová skupiny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1" u="none" strike="noStrike" dirty="0">
                          <a:effectLst/>
                        </a:rPr>
                        <a:t>Počet účastníků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1" u="none" strike="noStrike" dirty="0">
                          <a:effectLst/>
                        </a:rPr>
                        <a:t>Počet organizací MŠ/ZŠ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u="none" strike="noStrike" dirty="0">
                          <a:effectLst/>
                        </a:rPr>
                        <a:t>Řemesla do škol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průběžně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učitelé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18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6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u="none" strike="noStrike" dirty="0">
                          <a:effectLst/>
                        </a:rPr>
                        <a:t> 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průběžně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dítě/žák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144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6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u="none" strike="noStrike" dirty="0">
                          <a:effectLst/>
                        </a:rPr>
                        <a:t>Rodilý mluvčí do škol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průběžně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dítě/žák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113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 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u="none" strike="noStrike" dirty="0">
                          <a:effectLst/>
                        </a:rPr>
                        <a:t> 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 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učitelé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7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 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u="none" strike="noStrike" dirty="0">
                          <a:effectLst/>
                        </a:rPr>
                        <a:t> 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 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</a:rPr>
                        <a:t>pedagog, AP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2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 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111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0" y="44624"/>
            <a:ext cx="9144000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400" b="1" cap="all" dirty="0"/>
              <a:t>PLÁNOVANÉ AKTIVITY v rámci MAP II </a:t>
            </a:r>
          </a:p>
        </p:txBody>
      </p:sp>
      <p:pic>
        <p:nvPicPr>
          <p:cNvPr id="7170" name="Picture 2" descr="Schůzka, Podnikání, Brainstorming, Podnikatelé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418" y="2348880"/>
            <a:ext cx="4958393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aoblený obdélníkový popisek 1"/>
          <p:cNvSpPr/>
          <p:nvPr/>
        </p:nvSpPr>
        <p:spPr>
          <a:xfrm>
            <a:off x="5076056" y="975985"/>
            <a:ext cx="1872208" cy="1152128"/>
          </a:xfrm>
          <a:prstGeom prst="wedgeRoundRectCallout">
            <a:avLst>
              <a:gd name="adj1" fmla="val -14142"/>
              <a:gd name="adj2" fmla="val 113599"/>
              <a:gd name="adj3" fmla="val 16667"/>
            </a:avLst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Zaoblený obdélníkový popisek 6"/>
          <p:cNvSpPr/>
          <p:nvPr/>
        </p:nvSpPr>
        <p:spPr>
          <a:xfrm>
            <a:off x="6948264" y="1931085"/>
            <a:ext cx="1944216" cy="1300887"/>
          </a:xfrm>
          <a:prstGeom prst="wedgeRoundRectCallout">
            <a:avLst>
              <a:gd name="adj1" fmla="val -49602"/>
              <a:gd name="adj2" fmla="val 66849"/>
              <a:gd name="adj3" fmla="val 16667"/>
            </a:avLst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Zaoblený obdélníkový popisek 10"/>
          <p:cNvSpPr/>
          <p:nvPr/>
        </p:nvSpPr>
        <p:spPr>
          <a:xfrm>
            <a:off x="2915816" y="764704"/>
            <a:ext cx="2016224" cy="1291401"/>
          </a:xfrm>
          <a:prstGeom prst="wedgeRoundRectCallout">
            <a:avLst>
              <a:gd name="adj1" fmla="val -20833"/>
              <a:gd name="adj2" fmla="val 82070"/>
              <a:gd name="adj3" fmla="val 16667"/>
            </a:avLst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Zaoblený obdélníkový popisek 11"/>
          <p:cNvSpPr/>
          <p:nvPr/>
        </p:nvSpPr>
        <p:spPr>
          <a:xfrm>
            <a:off x="683568" y="1772816"/>
            <a:ext cx="2161663" cy="1435417"/>
          </a:xfrm>
          <a:prstGeom prst="wedgeRoundRectCallout">
            <a:avLst>
              <a:gd name="adj1" fmla="val -1431"/>
              <a:gd name="adj2" fmla="val 83157"/>
              <a:gd name="adj3" fmla="val 16667"/>
            </a:avLst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827584" y="1971417"/>
            <a:ext cx="194421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Inspirativní výjezdy pedagogů, workshopy, organizace vzdělávacích aktivit,</a:t>
            </a:r>
          </a:p>
          <a:p>
            <a:r>
              <a:rPr lang="cs-CZ" sz="1400" dirty="0" smtClean="0"/>
              <a:t>Ředitelská akademie…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3060522" y="908720"/>
            <a:ext cx="172750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Metodická setkávání neaprobovaných pedagogů angličtiny, rodilý mluvčí do škol…</a:t>
            </a:r>
            <a:endParaRPr lang="cs-CZ" sz="1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5220072" y="1101998"/>
            <a:ext cx="16561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Místně zakotvené učení - přednášky pro pedagogy, programy pro žáky…</a:t>
            </a:r>
            <a:endParaRPr lang="cs-CZ" sz="1400" dirty="0"/>
          </a:p>
        </p:txBody>
      </p:sp>
      <p:sp>
        <p:nvSpPr>
          <p:cNvPr id="9" name="TextovéPole 8"/>
          <p:cNvSpPr txBox="1"/>
          <p:nvPr/>
        </p:nvSpPr>
        <p:spPr>
          <a:xfrm>
            <a:off x="7092280" y="1900570"/>
            <a:ext cx="18002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Příměstské tábory, setkání s osobnostmi z našeho kraje, spisovateli, </a:t>
            </a:r>
            <a:r>
              <a:rPr lang="cs-CZ" sz="1400" dirty="0"/>
              <a:t>podpora vztahů v třídním </a:t>
            </a:r>
            <a:r>
              <a:rPr lang="cs-CZ" sz="1400" dirty="0" smtClean="0"/>
              <a:t>kolektivu…</a:t>
            </a:r>
            <a:endParaRPr lang="cs-CZ" sz="1400" dirty="0"/>
          </a:p>
          <a:p>
            <a:endParaRPr lang="cs-CZ" sz="1400" dirty="0"/>
          </a:p>
        </p:txBody>
      </p:sp>
      <p:sp>
        <p:nvSpPr>
          <p:cNvPr id="17" name="Zaoblený obdélníkový popisek 16"/>
          <p:cNvSpPr/>
          <p:nvPr/>
        </p:nvSpPr>
        <p:spPr>
          <a:xfrm rot="5400000">
            <a:off x="4439187" y="5258989"/>
            <a:ext cx="810672" cy="2047241"/>
          </a:xfrm>
          <a:prstGeom prst="wedgeRoundRectCallout">
            <a:avLst>
              <a:gd name="adj1" fmla="val -103159"/>
              <a:gd name="adj2" fmla="val -10691"/>
              <a:gd name="adj3" fmla="val 16667"/>
            </a:avLst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8" name="TextovéPole 17"/>
          <p:cNvSpPr txBox="1"/>
          <p:nvPr/>
        </p:nvSpPr>
        <p:spPr>
          <a:xfrm>
            <a:off x="3851920" y="5949282"/>
            <a:ext cx="21373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Čtenářská výzva, podpora polytechnického vzdělávání</a:t>
            </a:r>
            <a:endParaRPr lang="cs-CZ" sz="1400" dirty="0"/>
          </a:p>
        </p:txBody>
      </p:sp>
    </p:spTree>
    <p:extLst>
      <p:ext uri="{BB962C8B-B14F-4D97-AF65-F5344CB8AC3E}">
        <p14:creationId xmlns:p14="http://schemas.microsoft.com/office/powerpoint/2010/main" val="594979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0" y="44624"/>
            <a:ext cx="9144000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/>
              <a:t>NÁVRH </a:t>
            </a:r>
            <a:r>
              <a:rPr lang="cs-CZ" sz="2400" b="1" dirty="0" smtClean="0"/>
              <a:t>7. </a:t>
            </a:r>
            <a:r>
              <a:rPr lang="cs-CZ" sz="2400" b="1" dirty="0"/>
              <a:t>JEDNÁNÍ ŘÍDÍCÍHO </a:t>
            </a:r>
            <a:r>
              <a:rPr lang="cs-CZ" sz="2400" b="1" dirty="0" smtClean="0"/>
              <a:t>VÝBORU</a:t>
            </a:r>
            <a:endParaRPr lang="cs-CZ" sz="2400" b="1" dirty="0"/>
          </a:p>
        </p:txBody>
      </p:sp>
      <p:pic>
        <p:nvPicPr>
          <p:cNvPr id="9220" name="Picture 4" descr="Zapsat, Poznámky, Papír Přadeno, Kancelář, Papí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359" y="2529300"/>
            <a:ext cx="5349844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107504" y="620688"/>
            <a:ext cx="878497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2000" b="1" cap="all" dirty="0" smtClean="0"/>
              <a:t>Schvalované dokumenty:</a:t>
            </a:r>
          </a:p>
          <a:p>
            <a:pPr lvl="1"/>
            <a:endParaRPr lang="cs-CZ" dirty="0" smtClean="0"/>
          </a:p>
          <a:p>
            <a:pPr lvl="1"/>
            <a:r>
              <a:rPr lang="cs-CZ" dirty="0" smtClean="0"/>
              <a:t>Analytická </a:t>
            </a:r>
            <a:r>
              <a:rPr lang="cs-CZ" dirty="0"/>
              <a:t>část MAP</a:t>
            </a:r>
          </a:p>
          <a:p>
            <a:pPr lvl="1"/>
            <a:r>
              <a:rPr lang="cs-CZ" dirty="0"/>
              <a:t>Implementační část MAP</a:t>
            </a:r>
          </a:p>
          <a:p>
            <a:pPr lvl="1"/>
            <a:r>
              <a:rPr lang="cs-CZ" dirty="0"/>
              <a:t>Aktualizace Roční akční plán pro rok 2020</a:t>
            </a:r>
          </a:p>
        </p:txBody>
      </p:sp>
      <p:sp>
        <p:nvSpPr>
          <p:cNvPr id="4" name="Ovál 3"/>
          <p:cNvSpPr/>
          <p:nvPr/>
        </p:nvSpPr>
        <p:spPr>
          <a:xfrm>
            <a:off x="2051720" y="2852936"/>
            <a:ext cx="1584176" cy="79208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18. 5. 2020</a:t>
            </a:r>
            <a:endParaRPr lang="cs-CZ" dirty="0" smtClean="0">
              <a:solidFill>
                <a:schemeClr val="tx1"/>
              </a:solidFill>
            </a:endParaRPr>
          </a:p>
        </p:txBody>
      </p:sp>
      <p:sp>
        <p:nvSpPr>
          <p:cNvPr id="10" name="Ovál 9"/>
          <p:cNvSpPr/>
          <p:nvPr/>
        </p:nvSpPr>
        <p:spPr>
          <a:xfrm>
            <a:off x="5436096" y="5085184"/>
            <a:ext cx="1584176" cy="79208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chemeClr val="tx1"/>
                </a:solidFill>
              </a:rPr>
              <a:t>25. 5. </a:t>
            </a:r>
            <a:r>
              <a:rPr lang="cs-CZ" dirty="0" smtClean="0">
                <a:solidFill>
                  <a:schemeClr val="tx1"/>
                </a:solidFill>
              </a:rPr>
              <a:t>2020</a:t>
            </a:r>
            <a:endParaRPr lang="cs-CZ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239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84;p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9716" y="260648"/>
            <a:ext cx="8862764" cy="6597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85;p1" descr="https://opvvv.msmt.cz/media/msmt/uploads/OP_VVV/Pravidla_pro_publicitu/logolinky/Logolink_OP_VVV_hor_barva_cz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0500" y="5506700"/>
            <a:ext cx="4402601" cy="104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86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8487" y="1124744"/>
            <a:ext cx="4546626" cy="4538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ovéPole 2"/>
          <p:cNvSpPr txBox="1"/>
          <p:nvPr/>
        </p:nvSpPr>
        <p:spPr>
          <a:xfrm>
            <a:off x="0" y="95722"/>
            <a:ext cx="9144000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800" b="1" cap="all" dirty="0"/>
              <a:t>Projekt – „učíme se podnikavosti</a:t>
            </a: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74144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0"/>
            <a:ext cx="9127066" cy="52322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725"/>
              </a:spcBef>
              <a:tabLst>
                <a:tab pos="354965" algn="l"/>
                <a:tab pos="355600" algn="l"/>
              </a:tabLst>
            </a:pPr>
            <a:r>
              <a:rPr lang="cs-CZ" sz="2800" b="1" spc="-5" dirty="0" smtClean="0"/>
              <a:t>PUBLICITA PROJEKTU</a:t>
            </a:r>
            <a:endParaRPr lang="cs-CZ" sz="2800" b="1" spc="-5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8" t="13462" r="8143" b="6346"/>
          <a:stretch/>
        </p:blipFill>
        <p:spPr bwMode="auto">
          <a:xfrm>
            <a:off x="152400" y="882001"/>
            <a:ext cx="4411133" cy="234448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76201" y="523220"/>
            <a:ext cx="5714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Webové stránky: mapsumpersko.cz</a:t>
            </a:r>
          </a:p>
          <a:p>
            <a:endParaRPr lang="cs-CZ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7" t="18269" r="20748" b="8508"/>
          <a:stretch/>
        </p:blipFill>
        <p:spPr bwMode="auto">
          <a:xfrm>
            <a:off x="152400" y="3657600"/>
            <a:ext cx="5671625" cy="30874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76200" y="3226484"/>
            <a:ext cx="5714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Facebook</a:t>
            </a:r>
            <a:r>
              <a:rPr lang="cs-CZ" dirty="0"/>
              <a:t>: Místní akční plán vzdělávání ORP Šumperk II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06" t="16972" r="47946" b="6104"/>
          <a:stretch/>
        </p:blipFill>
        <p:spPr bwMode="auto">
          <a:xfrm>
            <a:off x="6019800" y="980728"/>
            <a:ext cx="2855741" cy="562707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6019801" y="621268"/>
            <a:ext cx="1676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Banner, roll-up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5220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0" y="0"/>
            <a:ext cx="9127066" cy="523220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725"/>
              </a:spcBef>
              <a:tabLst>
                <a:tab pos="354965" algn="l"/>
                <a:tab pos="355600" algn="l"/>
              </a:tabLst>
            </a:pPr>
            <a:r>
              <a:rPr lang="cs-CZ" sz="2800" b="1" spc="-5" dirty="0" smtClean="0"/>
              <a:t>DISKUZE</a:t>
            </a:r>
            <a:endParaRPr lang="cs-CZ" sz="2800" b="1" spc="-5" dirty="0"/>
          </a:p>
        </p:txBody>
      </p:sp>
      <p:pic>
        <p:nvPicPr>
          <p:cNvPr id="11266" name="Picture 2" descr="Setkání, Spolupráce, Osobní, Týmová Práce, Organizac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37"/>
          <a:stretch/>
        </p:blipFill>
        <p:spPr bwMode="auto">
          <a:xfrm>
            <a:off x="924378" y="836712"/>
            <a:ext cx="6858000" cy="5806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597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403648" y="6063679"/>
            <a:ext cx="626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/>
              <a:t>Děkujeme za pozornost</a:t>
            </a:r>
            <a:endParaRPr lang="cs-CZ" sz="2400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875308"/>
            <a:ext cx="1316251" cy="113333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242" name="Picture 2" descr="Děti, Školní, Emoce, Zeměkou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2669"/>
            <a:ext cx="9144000" cy="6048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3415" y="4554"/>
            <a:ext cx="4724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>
                <a:latin typeface="Monotype Corsiva" panose="03010101010201010101" pitchFamily="66" charset="0"/>
              </a:rPr>
              <a:t>„</a:t>
            </a:r>
            <a:r>
              <a:rPr lang="cs-CZ" sz="2000" i="1" dirty="0" smtClean="0">
                <a:latin typeface="Monotype Corsiva" panose="03010101010201010101" pitchFamily="66" charset="0"/>
              </a:rPr>
              <a:t>Neučíme se pro školu, ale pro život</a:t>
            </a:r>
            <a:r>
              <a:rPr lang="cs-CZ" sz="2000" dirty="0" smtClean="0">
                <a:latin typeface="Monotype Corsiva" panose="03010101010201010101" pitchFamily="66" charset="0"/>
              </a:rPr>
              <a:t>.“ (Seneca)</a:t>
            </a:r>
            <a:endParaRPr lang="cs-CZ" sz="20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-27384"/>
            <a:ext cx="9144000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/>
              <a:t>PROGRAM JEDNÁNÍ</a:t>
            </a:r>
            <a:endParaRPr lang="cs-CZ" sz="2400" b="1" dirty="0"/>
          </a:p>
        </p:txBody>
      </p:sp>
      <p:sp>
        <p:nvSpPr>
          <p:cNvPr id="3" name="Obdélník 2"/>
          <p:cNvSpPr/>
          <p:nvPr/>
        </p:nvSpPr>
        <p:spPr>
          <a:xfrm>
            <a:off x="35496" y="404664"/>
            <a:ext cx="8892480" cy="7048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2000" b="1" dirty="0" smtClean="0"/>
              <a:t>ÚVODNÍ SLOVO  </a:t>
            </a:r>
            <a:r>
              <a:rPr lang="cs-CZ" sz="2000" dirty="0" smtClean="0"/>
              <a:t>předseda ŘV Mgr. Martin Kuchtík</a:t>
            </a:r>
          </a:p>
          <a:p>
            <a:pPr lvl="0"/>
            <a:endParaRPr lang="cs-CZ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 smtClean="0"/>
              <a:t>ZRUŠENÍ ČLENSTVÍ V ŘÍDÍCÍM VÝBORU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 smtClean="0"/>
              <a:t>PŘEDSTAVENÍ NOVÉHO ZAMĚSTNANCA</a:t>
            </a:r>
            <a:endParaRPr lang="cs-CZ" sz="2000" b="1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cs-CZ" sz="2000" b="1" cap="all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2000" b="1" cap="all" dirty="0" smtClean="0"/>
              <a:t>schválení </a:t>
            </a:r>
            <a:r>
              <a:rPr lang="cs-CZ" sz="2000" b="1" cap="all" dirty="0"/>
              <a:t>klíčových dokumentů </a:t>
            </a:r>
            <a:r>
              <a:rPr lang="cs-CZ" sz="2000" b="1" cap="all" dirty="0" smtClean="0"/>
              <a:t>projektu</a:t>
            </a:r>
          </a:p>
          <a:p>
            <a:pPr lvl="1"/>
            <a:r>
              <a:rPr lang="cs-CZ" sz="2000" dirty="0"/>
              <a:t> </a:t>
            </a:r>
            <a:r>
              <a:rPr lang="cs-CZ" sz="2000" dirty="0" smtClean="0"/>
              <a:t> A</a:t>
            </a:r>
            <a:r>
              <a:rPr lang="cs-CZ" dirty="0" smtClean="0"/>
              <a:t>ktualizace </a:t>
            </a:r>
            <a:r>
              <a:rPr lang="cs-CZ" dirty="0"/>
              <a:t>Ročního akčního </a:t>
            </a:r>
            <a:r>
              <a:rPr lang="cs-CZ" dirty="0" smtClean="0"/>
              <a:t>plánu 2020, </a:t>
            </a:r>
            <a:r>
              <a:rPr lang="cs-CZ" dirty="0"/>
              <a:t>verze 3.0 – podklad PS Pro Financování</a:t>
            </a:r>
          </a:p>
          <a:p>
            <a:pPr lvl="1"/>
            <a:r>
              <a:rPr lang="cs-CZ" dirty="0" smtClean="0"/>
              <a:t>  Strategický rámec MAP– verze 2.0</a:t>
            </a:r>
            <a:endParaRPr lang="cs-CZ" sz="2000" b="1" cap="all" dirty="0"/>
          </a:p>
          <a:p>
            <a:pPr lvl="0"/>
            <a:r>
              <a:rPr lang="cs-CZ" sz="2000" b="1" cap="all" dirty="0" smtClean="0"/>
              <a:t>      </a:t>
            </a:r>
            <a:endParaRPr lang="cs-CZ" sz="2000" b="1" cap="al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cap="all" dirty="0"/>
              <a:t>shrnutí dosavadních aktivit </a:t>
            </a:r>
            <a:r>
              <a:rPr lang="cs-CZ" sz="2000" b="1" cap="all" dirty="0" smtClean="0"/>
              <a:t>projektu </a:t>
            </a:r>
            <a:r>
              <a:rPr lang="cs-CZ" sz="2400" b="1" cap="all" dirty="0" smtClean="0"/>
              <a:t>(6-11/2019) </a:t>
            </a:r>
            <a:r>
              <a:rPr lang="cs-CZ" sz="2000" b="1" cap="all" dirty="0"/>
              <a:t>– podklad ZOR 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cap="all" dirty="0" smtClean="0"/>
              <a:t>PLÁNOVANÉ </a:t>
            </a:r>
            <a:r>
              <a:rPr lang="cs-CZ" sz="2000" b="1" cap="all" dirty="0"/>
              <a:t>AKTIVITY v rámci MAP II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cs-CZ" sz="2000" b="1" cap="all" dirty="0" smtClean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2000" b="1" cap="all" dirty="0" smtClean="0"/>
              <a:t>návrh 7. </a:t>
            </a:r>
            <a:r>
              <a:rPr lang="cs-CZ" sz="2000" b="1" cap="all" dirty="0" smtClean="0"/>
              <a:t>setkání ŘV</a:t>
            </a:r>
            <a:endParaRPr lang="cs-CZ" sz="2000" b="1" cap="all" dirty="0"/>
          </a:p>
          <a:p>
            <a:pPr lvl="1"/>
            <a:r>
              <a:rPr lang="cs-CZ" dirty="0" smtClean="0"/>
              <a:t>Analytická část MAP</a:t>
            </a:r>
          </a:p>
          <a:p>
            <a:pPr lvl="1"/>
            <a:r>
              <a:rPr lang="cs-CZ" dirty="0" smtClean="0"/>
              <a:t>Implementační část MAP</a:t>
            </a:r>
            <a:endParaRPr lang="cs-CZ" dirty="0"/>
          </a:p>
          <a:p>
            <a:pPr lvl="1"/>
            <a:r>
              <a:rPr lang="cs-CZ" dirty="0" smtClean="0"/>
              <a:t>Aktualizace Roční </a:t>
            </a:r>
            <a:r>
              <a:rPr lang="cs-CZ" dirty="0"/>
              <a:t>akční plán pro rok </a:t>
            </a:r>
            <a:r>
              <a:rPr lang="cs-CZ" dirty="0" smtClean="0"/>
              <a:t>2020</a:t>
            </a:r>
          </a:p>
          <a:p>
            <a:pPr lvl="1"/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b="1" cap="all" dirty="0" smtClean="0"/>
              <a:t>Projekt – „učíme se podnikavosti“</a:t>
            </a:r>
            <a:endParaRPr lang="cs-CZ" sz="2000" b="1" cap="all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cs-CZ" sz="2000" b="1" dirty="0" smtClean="0"/>
              <a:t>PUBLICITA </a:t>
            </a:r>
            <a:r>
              <a:rPr lang="cs-CZ" sz="2000" b="1" dirty="0"/>
              <a:t>PROJEKTU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cs-CZ" sz="2000" b="1" dirty="0"/>
              <a:t>DISKUZE</a:t>
            </a:r>
          </a:p>
          <a:p>
            <a:pPr lvl="1"/>
            <a:r>
              <a:rPr lang="cs-CZ" dirty="0"/>
              <a:t>         </a:t>
            </a:r>
          </a:p>
          <a:p>
            <a:pPr lvl="1"/>
            <a:endParaRPr lang="cs-CZ" sz="2000" dirty="0"/>
          </a:p>
          <a:p>
            <a:pPr lvl="1"/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210244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44624"/>
            <a:ext cx="9144000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/>
              <a:t>ZMĚNA ORGANIZACE U ČLENA ŘV</a:t>
            </a:r>
          </a:p>
        </p:txBody>
      </p:sp>
      <p:sp>
        <p:nvSpPr>
          <p:cNvPr id="3" name="Obdélník 2"/>
          <p:cNvSpPr/>
          <p:nvPr/>
        </p:nvSpPr>
        <p:spPr>
          <a:xfrm>
            <a:off x="251520" y="692696"/>
            <a:ext cx="8640960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cap="all" dirty="0"/>
              <a:t>Návrh na zrušení člena</a:t>
            </a:r>
            <a:r>
              <a:rPr lang="cs-CZ" sz="2000" b="1" dirty="0"/>
              <a:t>: </a:t>
            </a:r>
          </a:p>
          <a:p>
            <a:endParaRPr lang="cs-CZ" sz="2000" b="1" dirty="0"/>
          </a:p>
          <a:p>
            <a:r>
              <a:rPr lang="cs-CZ" sz="2000" b="1" dirty="0" smtClean="0"/>
              <a:t>Ing. Gabriela Ševčíková </a:t>
            </a:r>
            <a:r>
              <a:rPr lang="cs-CZ" sz="2000" b="1" dirty="0" err="1" smtClean="0"/>
              <a:t>Peikerová</a:t>
            </a:r>
            <a:endParaRPr lang="cs-CZ" sz="2000" b="1" dirty="0" smtClean="0"/>
          </a:p>
          <a:p>
            <a:endParaRPr lang="cs-CZ" sz="2000" b="1" dirty="0" smtClean="0"/>
          </a:p>
          <a:p>
            <a:endParaRPr lang="cs-CZ" sz="2000" b="1" dirty="0" smtClean="0"/>
          </a:p>
          <a:p>
            <a:endParaRPr lang="cs-CZ" sz="2000" b="1" dirty="0"/>
          </a:p>
          <a:p>
            <a:pPr lvl="0"/>
            <a:r>
              <a:rPr lang="cs-CZ" sz="2000" b="1" cap="all" dirty="0" smtClean="0"/>
              <a:t>Představení </a:t>
            </a:r>
            <a:r>
              <a:rPr lang="cs-CZ" sz="2000" b="1" cap="all" dirty="0"/>
              <a:t>nového zaměstnance:</a:t>
            </a:r>
          </a:p>
          <a:p>
            <a:pPr lvl="0"/>
            <a:endParaRPr lang="cs-CZ" b="1" dirty="0"/>
          </a:p>
          <a:p>
            <a:pPr lvl="0"/>
            <a:r>
              <a:rPr lang="cs-CZ" sz="2000" b="1" dirty="0"/>
              <a:t>Ing. Ivica </a:t>
            </a:r>
            <a:r>
              <a:rPr lang="cs-CZ" sz="2000" b="1" dirty="0" err="1"/>
              <a:t>Másilková</a:t>
            </a:r>
            <a:r>
              <a:rPr lang="cs-CZ" sz="2000" b="1" dirty="0"/>
              <a:t> – </a:t>
            </a:r>
            <a:r>
              <a:rPr lang="cs-CZ" sz="2000" b="1" dirty="0" err="1"/>
              <a:t>facilitátor</a:t>
            </a:r>
            <a:r>
              <a:rPr lang="cs-CZ" sz="2000" b="1" dirty="0"/>
              <a:t>/mediátor</a:t>
            </a:r>
            <a:endParaRPr lang="cs-CZ" sz="2000" b="1" dirty="0"/>
          </a:p>
        </p:txBody>
      </p:sp>
      <p:pic>
        <p:nvPicPr>
          <p:cNvPr id="8194" name="Picture 2" descr="\\192.168.2.50\mas\PROJEKTY\projekt MAP\_MAP II\Souhrn aktivit\2019\Ředitelská akademie\2019_10_31_11_1_Ředitelská akademie\Švagrov fotky a videa\Švagrov fotky a videa\20191031_16222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25"/>
          <a:stretch/>
        </p:blipFill>
        <p:spPr bwMode="auto">
          <a:xfrm>
            <a:off x="0" y="4295998"/>
            <a:ext cx="9144000" cy="2562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662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44624"/>
            <a:ext cx="9144000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cs-CZ" sz="2400" b="1" cap="all" dirty="0"/>
              <a:t>schválení klíčových dokumentů projektu</a:t>
            </a:r>
          </a:p>
        </p:txBody>
      </p:sp>
      <p:sp>
        <p:nvSpPr>
          <p:cNvPr id="3" name="Obdélník 2"/>
          <p:cNvSpPr/>
          <p:nvPr/>
        </p:nvSpPr>
        <p:spPr>
          <a:xfrm>
            <a:off x="2375723" y="695738"/>
            <a:ext cx="42484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cs-CZ" sz="2000" b="1" dirty="0"/>
              <a:t>Strategický rámec MAP– verze 2.0</a:t>
            </a:r>
            <a:endParaRPr lang="cs-CZ" sz="2000" b="1" cap="al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15" t="16389" r="43489" b="5675"/>
          <a:stretch/>
        </p:blipFill>
        <p:spPr bwMode="auto">
          <a:xfrm>
            <a:off x="461718" y="1196752"/>
            <a:ext cx="3822245" cy="53859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4644008" y="1340768"/>
            <a:ext cx="432048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O aktualizaci zažádaly následující školy:</a:t>
            </a:r>
          </a:p>
          <a:p>
            <a:endParaRPr lang="cs-CZ" dirty="0"/>
          </a:p>
          <a:p>
            <a:r>
              <a:rPr lang="cs-CZ" dirty="0" smtClean="0"/>
              <a:t>MŠ Chromeč</a:t>
            </a:r>
          </a:p>
          <a:p>
            <a:r>
              <a:rPr lang="cs-CZ" dirty="0" smtClean="0"/>
              <a:t>MŠ Libina</a:t>
            </a:r>
          </a:p>
          <a:p>
            <a:r>
              <a:rPr lang="cs-CZ" dirty="0" smtClean="0"/>
              <a:t>ZŠ a MŠ </a:t>
            </a:r>
            <a:r>
              <a:rPr lang="cs-CZ" dirty="0" err="1" smtClean="0"/>
              <a:t>Hrabenov</a:t>
            </a:r>
            <a:endParaRPr lang="cs-CZ" dirty="0"/>
          </a:p>
          <a:p>
            <a:r>
              <a:rPr lang="cs-CZ" dirty="0" smtClean="0"/>
              <a:t>ZŠ a MŠ Hrabišín</a:t>
            </a:r>
          </a:p>
          <a:p>
            <a:r>
              <a:rPr lang="cs-CZ" dirty="0" smtClean="0"/>
              <a:t>ZŠ a MŠ Písařov</a:t>
            </a:r>
          </a:p>
          <a:p>
            <a:r>
              <a:rPr lang="cs-CZ" dirty="0" smtClean="0"/>
              <a:t>ZŠ a MŠ Oskava</a:t>
            </a:r>
          </a:p>
          <a:p>
            <a:r>
              <a:rPr lang="cs-CZ" dirty="0" smtClean="0"/>
              <a:t>ZŠ Šumperk, Šumavská 21</a:t>
            </a:r>
          </a:p>
          <a:p>
            <a:r>
              <a:rPr lang="cs-CZ" dirty="0" smtClean="0"/>
              <a:t>ZŠ Šumperk, Vrchlického 22</a:t>
            </a:r>
          </a:p>
          <a:p>
            <a:endParaRPr lang="cs-CZ" dirty="0"/>
          </a:p>
          <a:p>
            <a:pPr algn="just"/>
            <a:endParaRPr lang="cs-CZ" dirty="0" smtClean="0"/>
          </a:p>
          <a:p>
            <a:pPr algn="just"/>
            <a:r>
              <a:rPr lang="cs-CZ" b="1" dirty="0" smtClean="0"/>
              <a:t>Ředitelé byli upozorněni na důležitost souladu zanesených projektových záměrů a čl. 20 PRV.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95048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0" y="44624"/>
            <a:ext cx="9144000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cs-CZ" sz="2400" b="1" cap="all" dirty="0"/>
              <a:t>schválení klíčových dokumentů projektu</a:t>
            </a:r>
            <a:endParaRPr lang="cs-CZ" sz="2400" b="1" cap="all" dirty="0"/>
          </a:p>
        </p:txBody>
      </p:sp>
      <p:sp>
        <p:nvSpPr>
          <p:cNvPr id="3" name="Obdélník 2"/>
          <p:cNvSpPr/>
          <p:nvPr/>
        </p:nvSpPr>
        <p:spPr>
          <a:xfrm>
            <a:off x="4572000" y="770271"/>
            <a:ext cx="43924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cs-CZ" sz="2400" b="1" dirty="0"/>
              <a:t>A</a:t>
            </a:r>
            <a:r>
              <a:rPr lang="cs-CZ" sz="2000" b="1" dirty="0"/>
              <a:t>ktualizace Ročního akčního </a:t>
            </a:r>
            <a:r>
              <a:rPr lang="cs-CZ" sz="2000" b="1" dirty="0" smtClean="0"/>
              <a:t>plánu 2020, </a:t>
            </a:r>
            <a:r>
              <a:rPr lang="cs-CZ" sz="2000" b="1" dirty="0"/>
              <a:t>verze </a:t>
            </a:r>
            <a:r>
              <a:rPr lang="cs-CZ" sz="2000" b="1" dirty="0" smtClean="0"/>
              <a:t>1.0 </a:t>
            </a:r>
            <a:r>
              <a:rPr lang="cs-CZ" dirty="0" smtClean="0"/>
              <a:t>– </a:t>
            </a:r>
            <a:r>
              <a:rPr lang="cs-CZ" dirty="0"/>
              <a:t>podklad PS Pro Financování</a:t>
            </a:r>
          </a:p>
          <a:p>
            <a:pPr lvl="1"/>
            <a:endParaRPr lang="cs-CZ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20" t="16413" r="43681" b="5334"/>
          <a:stretch/>
        </p:blipFill>
        <p:spPr bwMode="auto">
          <a:xfrm>
            <a:off x="535736" y="908720"/>
            <a:ext cx="4033382" cy="57243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0324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44624"/>
            <a:ext cx="9144000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cs-CZ" sz="2400" b="1" cap="all" dirty="0"/>
              <a:t>Shrnutí aktivit – 1.6. – </a:t>
            </a:r>
            <a:r>
              <a:rPr lang="cs-CZ" sz="2400" b="1" cap="all" dirty="0" smtClean="0"/>
              <a:t>30. 11. 2019</a:t>
            </a:r>
            <a:endParaRPr lang="cs-CZ" sz="2400" b="1" cap="all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4825636"/>
              </p:ext>
            </p:extLst>
          </p:nvPr>
        </p:nvGraphicFramePr>
        <p:xfrm>
          <a:off x="467544" y="764703"/>
          <a:ext cx="8136903" cy="5184576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191065"/>
                <a:gridCol w="1839933"/>
                <a:gridCol w="1816523"/>
                <a:gridCol w="1053397"/>
                <a:gridCol w="1235985"/>
              </a:tblGrid>
              <a:tr h="918112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</a:rPr>
                        <a:t> 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1" u="none" strike="noStrike" dirty="0">
                          <a:effectLst/>
                        </a:rPr>
                        <a:t>Termín konání akce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1" u="none" strike="noStrike" dirty="0">
                          <a:effectLst/>
                        </a:rPr>
                        <a:t>Cílová skupiny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1" u="none" strike="noStrike" dirty="0">
                          <a:effectLst/>
                        </a:rPr>
                        <a:t>Počet účastníků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1" u="none" strike="noStrike" dirty="0">
                          <a:effectLst/>
                        </a:rPr>
                        <a:t>Počet organizací MŠ/ZŠ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04747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u="none" strike="noStrike" dirty="0">
                          <a:effectLst/>
                        </a:rPr>
                        <a:t>Setkání PS_1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3.6.2019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 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 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 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1828485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u="none" strike="noStrike" dirty="0" err="1">
                          <a:effectLst/>
                        </a:rPr>
                        <a:t>RA_Roučová</a:t>
                      </a:r>
                      <a:r>
                        <a:rPr lang="cs-CZ" sz="1800" b="1" u="none" strike="noStrike" dirty="0">
                          <a:effectLst/>
                        </a:rPr>
                        <a:t>, Prejdová: Spolupráce </a:t>
                      </a:r>
                      <a:br>
                        <a:rPr lang="cs-CZ" sz="1800" b="1" u="none" strike="noStrike" dirty="0">
                          <a:effectLst/>
                        </a:rPr>
                      </a:br>
                      <a:r>
                        <a:rPr lang="cs-CZ" sz="1800" b="1" u="none" strike="noStrike" dirty="0">
                          <a:effectLst/>
                        </a:rPr>
                        <a:t>rodičů s PPP a realizace podpůrných opatření ve škole</a:t>
                      </a:r>
                      <a:br>
                        <a:rPr lang="cs-CZ" sz="1800" b="1" u="none" strike="noStrike" dirty="0">
                          <a:effectLst/>
                        </a:rPr>
                      </a:b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6.6.2019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rodiče dětí/žáků/učitelé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19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 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609495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u="none" strike="noStrike" dirty="0">
                          <a:effectLst/>
                        </a:rPr>
                        <a:t>Kulturní povědomí – podpora ZUŠ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7.6.2019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rodiče dětí/žáků/učitelé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76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 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304747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u="none" strike="noStrike" dirty="0">
                          <a:effectLst/>
                        </a:rPr>
                        <a:t>Ředitelská akademie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12.6.2019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vedoucí pracovníci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33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27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1218990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u="none" strike="noStrike" dirty="0" err="1">
                          <a:effectLst/>
                        </a:rPr>
                        <a:t>RA_Pugnerová</a:t>
                      </a:r>
                      <a:r>
                        <a:rPr lang="cs-CZ" sz="1800" b="1" u="none" strike="noStrike" dirty="0">
                          <a:effectLst/>
                        </a:rPr>
                        <a:t>, M: Výtvarný projev jako nástroj poznání dětské psychiky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12.6.2019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rodiče dětí/žáků/učitelé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12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 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9611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44624"/>
            <a:ext cx="9144000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cs-CZ" sz="2400" b="1" cap="all" dirty="0"/>
              <a:t>Shrnutí aktivit – 1.6. – 30. 11. 2019</a:t>
            </a:r>
            <a:endParaRPr lang="cs-CZ" sz="2400" b="1" cap="all" dirty="0"/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1246883"/>
              </p:ext>
            </p:extLst>
          </p:nvPr>
        </p:nvGraphicFramePr>
        <p:xfrm>
          <a:off x="323528" y="764704"/>
          <a:ext cx="8280919" cy="5278755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229845"/>
                <a:gridCol w="1872498"/>
                <a:gridCol w="1848674"/>
                <a:gridCol w="1072041"/>
                <a:gridCol w="1257861"/>
              </a:tblGrid>
              <a:tr h="602615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 dirty="0">
                          <a:effectLst/>
                        </a:rPr>
                        <a:t> 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1" u="none" strike="noStrike" dirty="0">
                          <a:effectLst/>
                        </a:rPr>
                        <a:t>Termín konání akce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1" u="none" strike="noStrike" dirty="0">
                          <a:effectLst/>
                        </a:rPr>
                        <a:t>Cílová skupiny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1" u="none" strike="noStrike" dirty="0">
                          <a:effectLst/>
                        </a:rPr>
                        <a:t>Počet účastníků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1" u="none" strike="noStrike" dirty="0">
                          <a:effectLst/>
                        </a:rPr>
                        <a:t>Počet organizací MŠ/ZŠ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u="none" strike="noStrike" dirty="0">
                          <a:effectLst/>
                        </a:rPr>
                        <a:t>Jednání ŘV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17.6.2019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 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 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 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600075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u="none" strike="noStrike" dirty="0" err="1">
                          <a:effectLst/>
                        </a:rPr>
                        <a:t>TW_Beseda</a:t>
                      </a:r>
                      <a:r>
                        <a:rPr lang="cs-CZ" sz="1800" b="1" u="none" strike="noStrike" dirty="0">
                          <a:effectLst/>
                        </a:rPr>
                        <a:t> se spisovatelkou I. Březinovou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20.6.2019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učitelé, veřejnost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35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18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1000125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u="none" strike="noStrike" dirty="0">
                          <a:effectLst/>
                        </a:rPr>
                        <a:t>Sdílení zkušeností, stínování, </a:t>
                      </a:r>
                      <a:r>
                        <a:rPr lang="cs-CZ" sz="1800" b="1" u="none" strike="noStrike" dirty="0" err="1">
                          <a:effectLst/>
                        </a:rPr>
                        <a:t>mentoring</a:t>
                      </a:r>
                      <a:r>
                        <a:rPr lang="cs-CZ" sz="1800" b="1" u="none" strike="noStrike" dirty="0">
                          <a:effectLst/>
                        </a:rPr>
                        <a:t>, otevřené vyučování mezi školami různého stupně 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26.6.2019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pedagog/dítě/žák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84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3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600075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u="none" strike="noStrike" dirty="0">
                          <a:effectLst/>
                        </a:rPr>
                        <a:t>Inspirativní výjezd Pevnost Poznání, </a:t>
                      </a:r>
                      <a:r>
                        <a:rPr lang="cs-CZ" sz="1800" b="1" u="none" strike="noStrike" dirty="0" err="1">
                          <a:effectLst/>
                        </a:rPr>
                        <a:t>PdF</a:t>
                      </a:r>
                      <a:r>
                        <a:rPr lang="cs-CZ" sz="1800" b="1" u="none" strike="noStrike" dirty="0">
                          <a:effectLst/>
                        </a:rPr>
                        <a:t> UP v Olomouci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17.9.2019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pedagog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16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11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u="none" strike="noStrike" dirty="0">
                          <a:effectLst/>
                        </a:rPr>
                        <a:t>Setkání PS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25.9.2019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 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 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 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600075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u="none" strike="noStrike" dirty="0">
                          <a:effectLst/>
                        </a:rPr>
                        <a:t>Přechod dětí mezi jednotlivými stupni škol 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1.10.2019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rodiče dětí/žáků/učitelé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18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 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880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44624"/>
            <a:ext cx="9144000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cs-CZ" sz="2400" b="1" cap="all" dirty="0"/>
              <a:t>Shrnutí aktivit – 1.6. – 30. 11. 2019</a:t>
            </a:r>
            <a:endParaRPr lang="cs-CZ" sz="2400" b="1" cap="all" dirty="0"/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566062"/>
              </p:ext>
            </p:extLst>
          </p:nvPr>
        </p:nvGraphicFramePr>
        <p:xfrm>
          <a:off x="395536" y="764704"/>
          <a:ext cx="8352928" cy="5675486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249235"/>
                <a:gridCol w="1888781"/>
                <a:gridCol w="1864750"/>
                <a:gridCol w="1081363"/>
                <a:gridCol w="1268799"/>
              </a:tblGrid>
              <a:tr h="889173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 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1" u="none" strike="noStrike" dirty="0">
                          <a:effectLst/>
                        </a:rPr>
                        <a:t>Termín konání akce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1" u="none" strike="noStrike" dirty="0">
                          <a:effectLst/>
                        </a:rPr>
                        <a:t>Cílová skupiny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1" u="none" strike="noStrike" dirty="0">
                          <a:effectLst/>
                        </a:rPr>
                        <a:t>Počet účastníků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1" u="none" strike="noStrike" dirty="0">
                          <a:effectLst/>
                        </a:rPr>
                        <a:t>Počet organizací MŠ/ZŠ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303173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u="none" strike="noStrike" dirty="0" err="1">
                          <a:effectLst/>
                        </a:rPr>
                        <a:t>TW_Klima</a:t>
                      </a:r>
                      <a:r>
                        <a:rPr lang="cs-CZ" sz="1800" b="1" u="none" strike="noStrike" dirty="0">
                          <a:effectLst/>
                        </a:rPr>
                        <a:t> třídy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14.10.2019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pedagog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8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4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596173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u="none" strike="noStrike" dirty="0">
                          <a:effectLst/>
                        </a:rPr>
                        <a:t>Inspirativní výjezd </a:t>
                      </a:r>
                      <a:r>
                        <a:rPr lang="cs-CZ" sz="1800" b="1" u="none" strike="noStrike" dirty="0" err="1">
                          <a:effectLst/>
                        </a:rPr>
                        <a:t>Scioškola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17.10.2019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vedoucí pracovníci, učitelé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10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8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596173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u="none" strike="noStrike" dirty="0">
                          <a:effectLst/>
                        </a:rPr>
                        <a:t>OVA_Literární dílna s Petrou  Braunovou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24.10.2019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učitelé/knihovníci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16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18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303173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u="none" strike="noStrike" dirty="0" err="1">
                          <a:effectLst/>
                        </a:rPr>
                        <a:t>TW_Dítě</a:t>
                      </a:r>
                      <a:r>
                        <a:rPr lang="cs-CZ" sz="1800" b="1" u="none" strike="noStrike" dirty="0">
                          <a:effectLst/>
                        </a:rPr>
                        <a:t> na startu  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26.10.2019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učitelé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7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3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596173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u="none" strike="noStrike" dirty="0" err="1">
                          <a:effectLst/>
                        </a:rPr>
                        <a:t>RA_Kyberšikana</a:t>
                      </a:r>
                      <a:r>
                        <a:rPr lang="cs-CZ" sz="1800" b="1" u="none" strike="noStrike" dirty="0">
                          <a:effectLst/>
                        </a:rPr>
                        <a:t> a </a:t>
                      </a:r>
                      <a:r>
                        <a:rPr lang="cs-CZ" sz="1800" b="1" u="none" strike="noStrike" dirty="0" err="1">
                          <a:effectLst/>
                        </a:rPr>
                        <a:t>kybergrooming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6.11.2019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rodiče dětí/žáků/učitelé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53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 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889173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u="none" strike="noStrike">
                          <a:effectLst/>
                        </a:rPr>
                        <a:t>RA_Opletalová_Rodiče a učitele ve světě financí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20.11.2019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rodiče dětí/žáků/učitelé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14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 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640937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u="none" strike="noStrike" dirty="0" err="1">
                          <a:effectLst/>
                        </a:rPr>
                        <a:t>TW_Podpora</a:t>
                      </a:r>
                      <a:r>
                        <a:rPr lang="cs-CZ" sz="1800" b="1" u="none" strike="noStrike" dirty="0">
                          <a:effectLst/>
                        </a:rPr>
                        <a:t> čtenářské </a:t>
                      </a:r>
                      <a:r>
                        <a:rPr lang="cs-CZ" sz="1800" b="1" u="none" strike="noStrike" dirty="0" err="1">
                          <a:effectLst/>
                        </a:rPr>
                        <a:t>pregramotnosti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21.11.2019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učitelé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3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2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303173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u="none" strike="noStrike" dirty="0" err="1">
                          <a:effectLst/>
                        </a:rPr>
                        <a:t>TW_Na</a:t>
                      </a:r>
                      <a:r>
                        <a:rPr lang="cs-CZ" sz="1800" b="1" u="none" strike="noStrike" dirty="0">
                          <a:effectLst/>
                        </a:rPr>
                        <a:t> čem záleží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25.11.2019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učitelé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9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7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427292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u="none" strike="noStrike" dirty="0">
                          <a:effectLst/>
                        </a:rPr>
                        <a:t>Hlasování ŘV Per </a:t>
                      </a:r>
                      <a:r>
                        <a:rPr lang="cs-CZ" sz="1800" b="1" u="none" strike="noStrike" dirty="0" err="1">
                          <a:effectLst/>
                        </a:rPr>
                        <a:t>rollam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11_2019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 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 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 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5214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44624"/>
            <a:ext cx="9144000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lvl="0" algn="ctr"/>
            <a:r>
              <a:rPr lang="cs-CZ" sz="2400" b="1" cap="all" dirty="0"/>
              <a:t>Shrnutí aktivit – 1.6. – 30. 11. 2019</a:t>
            </a:r>
            <a:endParaRPr lang="cs-CZ" sz="2400" b="1" cap="all" dirty="0"/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5178520"/>
              </p:ext>
            </p:extLst>
          </p:nvPr>
        </p:nvGraphicFramePr>
        <p:xfrm>
          <a:off x="359532" y="836712"/>
          <a:ext cx="8424935" cy="5530215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268625"/>
                <a:gridCol w="1905063"/>
                <a:gridCol w="1880825"/>
                <a:gridCol w="1090685"/>
                <a:gridCol w="1279737"/>
              </a:tblGrid>
              <a:tr h="602615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 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1" u="none" strike="noStrike" dirty="0">
                          <a:effectLst/>
                        </a:rPr>
                        <a:t>Termín konání akce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1" u="none" strike="noStrike" dirty="0">
                          <a:effectLst/>
                        </a:rPr>
                        <a:t>Cílová skupiny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1" u="none" strike="noStrike" dirty="0">
                          <a:effectLst/>
                        </a:rPr>
                        <a:t>Počet účastníků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1800" b="1" u="none" strike="noStrike" dirty="0">
                          <a:effectLst/>
                        </a:rPr>
                        <a:t>Počet organizací MŠ/ZŠ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u="none" strike="noStrike" dirty="0">
                          <a:effectLst/>
                        </a:rPr>
                        <a:t>Místně zakotvené učení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14, 21, 28.11. 2019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děti/žáci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69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3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600075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u="none" strike="noStrike" dirty="0">
                          <a:effectLst/>
                        </a:rPr>
                        <a:t>Příměstský tábor na rozvoj komunikačních dovedností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19.-23.8. 2019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dítě/žák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20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 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u="none" strike="noStrike">
                          <a:effectLst/>
                        </a:rPr>
                        <a:t>Podpora vztahů v třídním kolektivu 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23. a 30. 9. 2019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učitelé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16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 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600075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u="none" strike="noStrike" dirty="0">
                          <a:effectLst/>
                        </a:rPr>
                        <a:t>Příměstský tábor na podporu čtenářské (</a:t>
                      </a:r>
                      <a:r>
                        <a:rPr lang="cs-CZ" sz="1800" b="1" u="none" strike="noStrike" dirty="0" err="1">
                          <a:effectLst/>
                        </a:rPr>
                        <a:t>pre</a:t>
                      </a:r>
                      <a:r>
                        <a:rPr lang="cs-CZ" sz="1800" b="1" u="none" strike="noStrike" dirty="0">
                          <a:effectLst/>
                        </a:rPr>
                        <a:t>)gramotnosti -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29.7.-2.8.2019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dítě/žák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10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 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200025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u="none" strike="noStrike">
                          <a:effectLst/>
                        </a:rPr>
                        <a:t>Ředitelská akademie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31.10. - 1.11.2019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vedoucí pracovníci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31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26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u="none" strike="noStrike" dirty="0">
                          <a:effectLst/>
                        </a:rPr>
                        <a:t>Pobytový tábor </a:t>
                      </a:r>
                      <a:r>
                        <a:rPr lang="cs-CZ" sz="1800" b="1" u="none" strike="noStrike" dirty="0" err="1">
                          <a:effectLst/>
                        </a:rPr>
                        <a:t>Včelík</a:t>
                      </a:r>
                      <a:r>
                        <a:rPr lang="cs-CZ" sz="1800" b="1" u="none" strike="noStrike" dirty="0">
                          <a:effectLst/>
                        </a:rPr>
                        <a:t> 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7-13.7.2019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dítě/žák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20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 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400050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u="none" strike="noStrike" dirty="0">
                          <a:effectLst/>
                        </a:rPr>
                        <a:t>Metodická setkávání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blok - bude doloženo v ZOR-4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učitelé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 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 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  <a:tr h="600075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u="none" strike="noStrike" dirty="0" err="1">
                          <a:effectLst/>
                        </a:rPr>
                        <a:t>Setkánívá</a:t>
                      </a:r>
                      <a:r>
                        <a:rPr lang="cs-CZ" sz="1800" b="1" u="none" strike="noStrike" dirty="0">
                          <a:effectLst/>
                        </a:rPr>
                        <a:t> pro neaprobované učitele </a:t>
                      </a:r>
                      <a:r>
                        <a:rPr lang="cs-CZ" sz="1800" b="1" u="none" strike="noStrike" dirty="0" err="1">
                          <a:effectLst/>
                        </a:rPr>
                        <a:t>anj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blok - bude doloženo v ZOR-4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u="none" strike="noStrike">
                          <a:effectLst/>
                        </a:rPr>
                        <a:t>učitelé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>
                          <a:effectLst/>
                        </a:rPr>
                        <a:t> </a:t>
                      </a:r>
                      <a:endParaRPr lang="cs-CZ" sz="1800" b="0" i="0" u="none" strike="noStrike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800" u="none" strike="noStrike" dirty="0">
                          <a:effectLst/>
                        </a:rPr>
                        <a:t> </a:t>
                      </a:r>
                      <a:endParaRPr lang="cs-CZ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560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611</TotalTime>
  <Words>746</Words>
  <Application>Microsoft Office PowerPoint</Application>
  <PresentationFormat>Předvádění na obrazovce (4:3)</PresentationFormat>
  <Paragraphs>271</Paragraphs>
  <Slides>16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Martin</dc:creator>
  <cp:lastModifiedBy>Martin</cp:lastModifiedBy>
  <cp:revision>78</cp:revision>
  <dcterms:created xsi:type="dcterms:W3CDTF">2019-02-28T10:30:26Z</dcterms:created>
  <dcterms:modified xsi:type="dcterms:W3CDTF">2020-01-12T17:15:48Z</dcterms:modified>
</cp:coreProperties>
</file>