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5" r:id="rId6"/>
    <p:sldId id="278" r:id="rId7"/>
    <p:sldId id="282" r:id="rId8"/>
    <p:sldId id="283" r:id="rId9"/>
    <p:sldId id="284" r:id="rId10"/>
    <p:sldId id="285" r:id="rId11"/>
    <p:sldId id="287" r:id="rId12"/>
    <p:sldId id="276" r:id="rId13"/>
    <p:sldId id="288" r:id="rId14"/>
    <p:sldId id="268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9906-129A-468E-A52F-FAD3B79ECAAA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63094-D445-48A2-BC02-21B089992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1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7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3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8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704-EDDD-41D0-B3F8-D4B245A978D6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5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2ahUKEwjDssm2nd7gAhXDKewKHVRIByEQjRx6BAgBEAU&amp;url=http://www.google.cz/url?sa%3Di%26rct%3Dj%26q%3D%26esrc%3Ds%26source%3Dimages%26cd%3D%26ved%3D%26url%3Dhttp://www.hornipomoravi.eu/index.php?id%3Dzobraz_clanky_cele.php%26cislo_id%3D29%26clanek_id%3D412%26psig%3DAOvVaw3zhuQfmMW-ATrah7YM6JVw%26ust%3D1551436469564900&amp;psig=AOvVaw3zhuQfmMW-ATrah7YM6JVw&amp;ust=15514364695649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MAP vzdělávání ORP Šumperk II </a:t>
            </a:r>
            <a:r>
              <a:rPr lang="cs-CZ" b="1" dirty="0" err="1"/>
              <a:t>Reg</a:t>
            </a:r>
            <a:r>
              <a:rPr lang="cs-CZ" b="1" dirty="0"/>
              <a:t>. č.: CZ.02.3.68/0.0/0.0/17_047/0008588 </a:t>
            </a:r>
            <a:endParaRPr lang="cs-CZ" dirty="0"/>
          </a:p>
          <a:p>
            <a:pPr algn="ctr"/>
            <a:endParaRPr lang="pl-PL" dirty="0"/>
          </a:p>
        </p:txBody>
      </p:sp>
      <p:sp>
        <p:nvSpPr>
          <p:cNvPr id="5" name="Obdélník 4"/>
          <p:cNvSpPr/>
          <p:nvPr/>
        </p:nvSpPr>
        <p:spPr>
          <a:xfrm>
            <a:off x="0" y="1484784"/>
            <a:ext cx="91440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8. jednání Řídícího výboru </a:t>
            </a:r>
            <a:endParaRPr lang="cs-CZ" sz="2800" dirty="0"/>
          </a:p>
          <a:p>
            <a:pPr algn="ctr"/>
            <a:r>
              <a:rPr lang="pl-PL" sz="2800" b="1" dirty="0"/>
              <a:t>14. 9. 2020 od 15:00</a:t>
            </a:r>
          </a:p>
          <a:p>
            <a:pPr algn="ctr"/>
            <a:r>
              <a:rPr lang="pl-PL" sz="2800" b="1" dirty="0"/>
              <a:t>Zasedací místnost Geshaderův dům, Šumperk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284984"/>
            <a:ext cx="23425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Výsledek obrázku pro horní pomoraví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9" descr="Výsledek obrázku pro horní pomoraví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1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3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5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275" y="-13033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7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4675" y="-11509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827584" y="5557576"/>
            <a:ext cx="7470477" cy="1300424"/>
            <a:chOff x="269875" y="5557576"/>
            <a:chExt cx="7470477" cy="13004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5557576"/>
              <a:ext cx="5868031" cy="130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5860814"/>
              <a:ext cx="468052" cy="46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386" y="5807136"/>
              <a:ext cx="484862" cy="59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E4D41F6-F085-4B74-B6B2-1A548905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43233"/>
              </p:ext>
            </p:extLst>
          </p:nvPr>
        </p:nvGraphicFramePr>
        <p:xfrm>
          <a:off x="395536" y="692696"/>
          <a:ext cx="8280920" cy="53873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364506482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1442176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4842998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9985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47946911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cs-CZ" sz="1800" b="1" u="none" strike="noStrike">
                          <a:effectLst/>
                        </a:rPr>
                        <a:t>Počet účastníků</a:t>
                      </a:r>
                      <a:endParaRPr lang="cs-CZ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20183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Rodilý mluvčí do škol - soutěž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04.05.2020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>
                          <a:effectLst/>
                        </a:rPr>
                        <a:t>16</a:t>
                      </a:r>
                      <a:endParaRPr lang="cs-CZ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64136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Kulturní povědomí ZUŠ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24.01.2020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>
                          <a:effectLst/>
                        </a:rPr>
                        <a:t>104, 7</a:t>
                      </a:r>
                      <a:endParaRPr lang="cs-CZ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866169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RA1: Kyberšikana a kybergrooming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27.02.2020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rodiče, veřejnost,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>
                          <a:effectLst/>
                        </a:rPr>
                        <a:t>46</a:t>
                      </a:r>
                      <a:endParaRPr lang="cs-CZ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02385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RA2: Řehůřková I., Co umí omluva a ocenění v životě dítěte a dospělého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03.03.2020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30</a:t>
                      </a:r>
                      <a:endParaRPr lang="cs-CZ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054290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RA3: Kulichová L.: Preventivní vyšetření sluchu u malých dětí 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16.03.2020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27307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RA4: Suchý P. "Výchova kluků"</a:t>
                      </a:r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30.03.2020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4433237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RA5: Řehůřková I.: Komunikace jako nástroj dobrých vztahů (webinář)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12.05.2020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rodiče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13</a:t>
                      </a:r>
                      <a:endParaRPr lang="cs-CZ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179227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EF388F9-0773-40FA-AF56-9289E752D0BA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</p:spTree>
    <p:extLst>
      <p:ext uri="{BB962C8B-B14F-4D97-AF65-F5344CB8AC3E}">
        <p14:creationId xmlns:p14="http://schemas.microsoft.com/office/powerpoint/2010/main" val="235111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E213E72-A484-4717-A242-50E36C21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20476"/>
              </p:ext>
            </p:extLst>
          </p:nvPr>
        </p:nvGraphicFramePr>
        <p:xfrm>
          <a:off x="251520" y="764704"/>
          <a:ext cx="8424936" cy="5577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9406472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7313519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2917221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5557659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897411399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308461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Klima třídy: Halama P. : Práce se třídou jako preventivní a intervenční nástroj aneb jak na pohodové klima ve třídě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31.03.2020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567743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Klima třídy: Halama P. : Práce s problematickou třídou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15.04.2020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410606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Klima třídy: Halama P. : Mapování třídního klimatu</a:t>
                      </a:r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14.05.2020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3989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Metodický seminář anj: Pazderová S. "Do you understand? - PRONUNCIATION"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11.02.2020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990972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Místně zakotvené učení: Ptačí dílna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16.01.2020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66, 5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955108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50CAB67F-120B-419A-BD8A-25A487C86D59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</p:spTree>
    <p:extLst>
      <p:ext uri="{BB962C8B-B14F-4D97-AF65-F5344CB8AC3E}">
        <p14:creationId xmlns:p14="http://schemas.microsoft.com/office/powerpoint/2010/main" val="392561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PLÁNOVANÉ AKTIVITY v rámci MAP II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012158-6C98-4344-AA45-6199A81BDD6E}"/>
              </a:ext>
            </a:extLst>
          </p:cNvPr>
          <p:cNvSpPr txBox="1"/>
          <p:nvPr/>
        </p:nvSpPr>
        <p:spPr>
          <a:xfrm>
            <a:off x="179512" y="7410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Prosím o vložení pár zajímavých pozvánek </a:t>
            </a:r>
            <a:r>
              <a:rPr lang="cs-CZ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cs-CZ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497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AAF178C-3E44-4C0F-9743-264E038B3251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Práce v „</a:t>
            </a:r>
            <a:r>
              <a:rPr lang="cs-CZ" sz="2400" b="1" cap="all" dirty="0" err="1"/>
              <a:t>covidovém</a:t>
            </a:r>
            <a:r>
              <a:rPr lang="cs-CZ" sz="2400" b="1" cap="all" dirty="0"/>
              <a:t>“ režimu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1DF649-111C-46B3-9983-AFAF182AC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308304" cy="487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12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24EC945-D458-4F57-9DFA-F80F6A3BE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2276872"/>
            <a:ext cx="5436096" cy="3624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NÁVRH 9. JEDNÁNÍ ŘÍDÍCÍHO VÝBORU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62068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Schvalované dokumenty: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Aktualizace Roční akční plán pro rok 2021, aj.</a:t>
            </a:r>
          </a:p>
        </p:txBody>
      </p:sp>
      <p:sp>
        <p:nvSpPr>
          <p:cNvPr id="4" name="Ovál 3"/>
          <p:cNvSpPr/>
          <p:nvPr/>
        </p:nvSpPr>
        <p:spPr>
          <a:xfrm>
            <a:off x="755576" y="2985338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7. 12. 2020</a:t>
            </a:r>
          </a:p>
        </p:txBody>
      </p:sp>
      <p:sp>
        <p:nvSpPr>
          <p:cNvPr id="10" name="Ovál 9"/>
          <p:cNvSpPr/>
          <p:nvPr/>
        </p:nvSpPr>
        <p:spPr>
          <a:xfrm>
            <a:off x="761459" y="4725144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9. 12. 2020</a:t>
            </a:r>
          </a:p>
        </p:txBody>
      </p:sp>
    </p:spTree>
    <p:extLst>
      <p:ext uri="{BB962C8B-B14F-4D97-AF65-F5344CB8AC3E}">
        <p14:creationId xmlns:p14="http://schemas.microsoft.com/office/powerpoint/2010/main" val="94223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/>
              <a:t>PUBLICITA PROJEKTU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3462" r="8143" b="6346"/>
          <a:stretch/>
        </p:blipFill>
        <p:spPr bwMode="auto">
          <a:xfrm>
            <a:off x="152400" y="882001"/>
            <a:ext cx="4411133" cy="2344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1" y="523220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Webové stránky: mapsumpersko.cz</a:t>
            </a:r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8269" r="20748" b="8508"/>
          <a:stretch/>
        </p:blipFill>
        <p:spPr bwMode="auto">
          <a:xfrm>
            <a:off x="152400" y="3657600"/>
            <a:ext cx="5671625" cy="3087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3226484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Facebook: Místní akční plán vzdělávání ORP Šumperk II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6972" r="47946" b="6104"/>
          <a:stretch/>
        </p:blipFill>
        <p:spPr bwMode="auto">
          <a:xfrm>
            <a:off x="6019800" y="980728"/>
            <a:ext cx="2855741" cy="562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19801" y="621268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Banner, roll-up </a:t>
            </a:r>
          </a:p>
        </p:txBody>
      </p:sp>
    </p:spTree>
    <p:extLst>
      <p:ext uri="{BB962C8B-B14F-4D97-AF65-F5344CB8AC3E}">
        <p14:creationId xmlns:p14="http://schemas.microsoft.com/office/powerpoint/2010/main" val="415220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/>
              <a:t>DISKUZE</a:t>
            </a:r>
          </a:p>
        </p:txBody>
      </p:sp>
      <p:pic>
        <p:nvPicPr>
          <p:cNvPr id="11266" name="Picture 2" descr="Setkání, Spolupráce, Osobní, Týmová Práce, Organiz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 bwMode="auto">
          <a:xfrm>
            <a:off x="924378" y="836712"/>
            <a:ext cx="6858000" cy="58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7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51D86C1-CC47-42DB-B095-54FECA4D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03648" y="60636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Děkujeme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68" y="5589240"/>
            <a:ext cx="1316251" cy="113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414" y="4554"/>
            <a:ext cx="831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Monotype Corsiva" panose="03010101010201010101" pitchFamily="66" charset="0"/>
              </a:rPr>
              <a:t>„</a:t>
            </a:r>
            <a:r>
              <a:rPr lang="cs-CZ" sz="2000" i="1" dirty="0">
                <a:latin typeface="Monotype Corsiva" panose="03010101010201010101" pitchFamily="66" charset="0"/>
              </a:rPr>
              <a:t>Neučíme se pro školu, ale pro život</a:t>
            </a:r>
            <a:r>
              <a:rPr lang="cs-CZ" sz="2000" dirty="0">
                <a:latin typeface="Monotype Corsiva" panose="03010101010201010101" pitchFamily="66" charset="0"/>
              </a:rPr>
              <a:t>.“ (Seneca)</a:t>
            </a:r>
          </a:p>
        </p:txBody>
      </p:sp>
    </p:spTree>
    <p:extLst>
      <p:ext uri="{BB962C8B-B14F-4D97-AF65-F5344CB8AC3E}">
        <p14:creationId xmlns:p14="http://schemas.microsoft.com/office/powerpoint/2010/main" val="2654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PROGRAM JEDNÁNÍ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496" y="404664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ÚVODNÍ SLOVO  </a:t>
            </a:r>
            <a:r>
              <a:rPr lang="cs-CZ" sz="2000" dirty="0"/>
              <a:t>předseda ŘV Mgr. Martin Kuchtík</a:t>
            </a:r>
          </a:p>
          <a:p>
            <a:pPr lvl="0"/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PŘEDSTAVENÍ NOVÝCH/NAHRAZUJÍCÍCH ČLENŮ ŘÍDÍCÍHO VÝBORU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schválení klíčových dokumentů projektu</a:t>
            </a:r>
          </a:p>
          <a:p>
            <a:pPr lvl="1"/>
            <a:r>
              <a:rPr lang="cs-CZ" dirty="0"/>
              <a:t>Strategický rámec MAP do roku 2023</a:t>
            </a:r>
          </a:p>
          <a:p>
            <a:pPr lvl="1"/>
            <a:r>
              <a:rPr lang="cs-CZ" dirty="0"/>
              <a:t>Aktualizace Implementace MAP</a:t>
            </a:r>
          </a:p>
          <a:p>
            <a:pPr lvl="1"/>
            <a:r>
              <a:rPr lang="cs-CZ" dirty="0"/>
              <a:t>Aktualizace Analytické části MAP</a:t>
            </a:r>
          </a:p>
          <a:p>
            <a:pPr lvl="0"/>
            <a:r>
              <a:rPr lang="cs-CZ" sz="2000" b="1" cap="all" dirty="0"/>
              <a:t>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Shrnutí konaných aktivit projektu – 12/2019 – 6/2020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PLÁNOVANÉ AKTIVITY v rámci MAP II - Práce v „</a:t>
            </a:r>
            <a:r>
              <a:rPr lang="cs-CZ" sz="2000" b="1" cap="all" dirty="0" err="1"/>
              <a:t>covidovém</a:t>
            </a:r>
            <a:r>
              <a:rPr lang="cs-CZ" sz="2000" b="1" cap="all" dirty="0"/>
              <a:t>“ režimu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návrh 9. setkání ŘV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PUBLICITA PROJEKTU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DISKUZE</a:t>
            </a:r>
          </a:p>
          <a:p>
            <a:pPr lvl="1"/>
            <a:r>
              <a:rPr lang="cs-CZ" dirty="0"/>
              <a:t>         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24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PŘEDSTAVENÍ NOVÝCH/NAHRAZUJÍCÍCH ČLENŮ ŘÍDÍCÍHO VÝBORU</a:t>
            </a:r>
          </a:p>
        </p:txBody>
      </p:sp>
      <p:pic>
        <p:nvPicPr>
          <p:cNvPr id="8194" name="Picture 2" descr="\\192.168.2.50\mas\PROJEKTY\projekt MAP\_MAP II\Souhrn aktivit\2019\Ředitelská akademie\2019_10_31_11_1_Ředitelská akademie\Švagrov fotky a videa\Švagrov fotky a videa\20191031_162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5"/>
          <a:stretch/>
        </p:blipFill>
        <p:spPr bwMode="auto">
          <a:xfrm>
            <a:off x="0" y="4295998"/>
            <a:ext cx="9144000" cy="25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79ACFE9-8A4E-4D14-B908-BD507EA8E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26054"/>
              </p:ext>
            </p:extLst>
          </p:nvPr>
        </p:nvGraphicFramePr>
        <p:xfrm>
          <a:off x="395536" y="980728"/>
          <a:ext cx="8424936" cy="2565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0158818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07463005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53888602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084810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Řídící výbor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Stávající člen ŘV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Nový člen ŘV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9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Zástupce zřizovatelů škol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Ing. Helena </a:t>
                      </a:r>
                      <a:r>
                        <a:rPr lang="cs-CZ" sz="1800" kern="1200" dirty="0" err="1">
                          <a:effectLst/>
                        </a:rPr>
                        <a:t>Miterková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MÚ Šumperk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Ing. Marie Osladilová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2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Zástupce KAP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Bc. David </a:t>
                      </a:r>
                      <a:r>
                        <a:rPr lang="cs-CZ" sz="1800" kern="1200" dirty="0" err="1">
                          <a:effectLst/>
                        </a:rPr>
                        <a:t>Mišo</a:t>
                      </a:r>
                      <a:r>
                        <a:rPr lang="cs-CZ" sz="1800" kern="1200" dirty="0">
                          <a:effectLst/>
                        </a:rPr>
                        <a:t>, </a:t>
                      </a:r>
                      <a:r>
                        <a:rPr lang="cs-CZ" sz="1800" kern="1200" dirty="0" err="1">
                          <a:effectLst/>
                        </a:rPr>
                        <a:t>DiS</a:t>
                      </a:r>
                      <a:r>
                        <a:rPr lang="cs-CZ" sz="1800" kern="1200" dirty="0">
                          <a:effectLst/>
                        </a:rPr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KAP Olomouckého 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Ing. Lenka Polachová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2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Zástupci vedení škol a výborní učitelé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Ing. Petr Vepřek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VOŠ a SPŠ Šumperk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effectLst/>
                        </a:rPr>
                        <a:t>Mgr. </a:t>
                      </a:r>
                      <a:r>
                        <a:rPr lang="cs-CZ" sz="1800" kern="1200" dirty="0" err="1">
                          <a:effectLst/>
                        </a:rPr>
                        <a:t>Šanovec</a:t>
                      </a:r>
                      <a:r>
                        <a:rPr lang="cs-CZ" sz="1800" kern="1200" dirty="0">
                          <a:effectLst/>
                        </a:rPr>
                        <a:t> Ondřej</a:t>
                      </a:r>
                      <a:endParaRPr lang="cs-CZ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4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2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-324544" y="72347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000" b="1" dirty="0"/>
              <a:t>Strategický rámec MAP do roku 2023        Průběžná sebehodnotící zpráva </a:t>
            </a:r>
            <a:endParaRPr lang="cs-CZ" sz="2000" b="1" cap="all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8349C7-821B-4AC6-AC50-3E4C43757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4" t="16147" r="43685"/>
          <a:stretch/>
        </p:blipFill>
        <p:spPr>
          <a:xfrm>
            <a:off x="395536" y="1412776"/>
            <a:ext cx="3709417" cy="5105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3CCC9F-6C89-4B14-8FB9-EA3BCC7D3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5000" r="44487" b="5201"/>
          <a:stretch/>
        </p:blipFill>
        <p:spPr>
          <a:xfrm>
            <a:off x="4698420" y="1419576"/>
            <a:ext cx="3709417" cy="510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048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-252536" y="73508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/>
              <a:t>Analytická část MAP                         Implementační část MAP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7530B35-F8E6-4E5A-890A-AC12E6ED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6237" r="43700"/>
          <a:stretch/>
        </p:blipFill>
        <p:spPr>
          <a:xfrm>
            <a:off x="323527" y="1616720"/>
            <a:ext cx="3426664" cy="476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80DFF6-0FFE-43ED-B5BF-83C90537C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4734" r="43700"/>
          <a:stretch/>
        </p:blipFill>
        <p:spPr>
          <a:xfrm>
            <a:off x="4644008" y="1656675"/>
            <a:ext cx="3366244" cy="476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03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8D1A545-E6C7-4893-835E-8FF09B5F8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14991"/>
              </p:ext>
            </p:extLst>
          </p:nvPr>
        </p:nvGraphicFramePr>
        <p:xfrm>
          <a:off x="323528" y="764704"/>
          <a:ext cx="8352928" cy="5593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2555">
                  <a:extLst>
                    <a:ext uri="{9D8B030D-6E8A-4147-A177-3AD203B41FA5}">
                      <a16:colId xmlns:a16="http://schemas.microsoft.com/office/drawing/2014/main" val="2861607273"/>
                    </a:ext>
                  </a:extLst>
                </a:gridCol>
                <a:gridCol w="1746678">
                  <a:extLst>
                    <a:ext uri="{9D8B030D-6E8A-4147-A177-3AD203B41FA5}">
                      <a16:colId xmlns:a16="http://schemas.microsoft.com/office/drawing/2014/main" val="4111028139"/>
                    </a:ext>
                  </a:extLst>
                </a:gridCol>
                <a:gridCol w="2023380">
                  <a:extLst>
                    <a:ext uri="{9D8B030D-6E8A-4147-A177-3AD203B41FA5}">
                      <a16:colId xmlns:a16="http://schemas.microsoft.com/office/drawing/2014/main" val="3310155832"/>
                    </a:ext>
                  </a:extLst>
                </a:gridCol>
                <a:gridCol w="1314333">
                  <a:extLst>
                    <a:ext uri="{9D8B030D-6E8A-4147-A177-3AD203B41FA5}">
                      <a16:colId xmlns:a16="http://schemas.microsoft.com/office/drawing/2014/main" val="3302488571"/>
                    </a:ext>
                  </a:extLst>
                </a:gridCol>
                <a:gridCol w="1175982">
                  <a:extLst>
                    <a:ext uri="{9D8B030D-6E8A-4147-A177-3AD203B41FA5}">
                      <a16:colId xmlns:a16="http://schemas.microsoft.com/office/drawing/2014/main" val="1323930195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8534174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u="none" strike="noStrike" dirty="0">
                          <a:effectLst/>
                        </a:rPr>
                        <a:t>Setkání Partnerů MAP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10.12.2019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Partneři MAP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/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80825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Veřejné čtení "Z deníku kocoura Modroočka" pro MŠ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2.-3. 12.2019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 MŠ,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 MŠ 32, učitelé 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83749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Veřejné čtení "Z pohádky do pohádky"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13.12.2019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 MŠ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/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19889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Veřejné čtení "Z pohádky do pohádky"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3.-4.3.2020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454298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Kulturní povědomí ZUŠ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24.01.2020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 MŠ,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děti, žáci 104 učitelé 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961242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Podpora lidových tradic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08.12.2019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 MŠ, učitelé, rodiče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88, 10, 63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/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794666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ŘA: Poláková H.: škol a pracovně-právní aspekty s tím spojené (webinář)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24.05.2020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vedoucí pracovníci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787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1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4AAB77-4344-4393-95FD-072D6C546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60743"/>
              </p:ext>
            </p:extLst>
          </p:nvPr>
        </p:nvGraphicFramePr>
        <p:xfrm>
          <a:off x="395536" y="692696"/>
          <a:ext cx="8208912" cy="58008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12210215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74676441"/>
                    </a:ext>
                  </a:extLst>
                </a:gridCol>
                <a:gridCol w="1241002">
                  <a:extLst>
                    <a:ext uri="{9D8B030D-6E8A-4147-A177-3AD203B41FA5}">
                      <a16:colId xmlns:a16="http://schemas.microsoft.com/office/drawing/2014/main" val="2481482846"/>
                    </a:ext>
                  </a:extLst>
                </a:gridCol>
                <a:gridCol w="1927350">
                  <a:extLst>
                    <a:ext uri="{9D8B030D-6E8A-4147-A177-3AD203B41FA5}">
                      <a16:colId xmlns:a16="http://schemas.microsoft.com/office/drawing/2014/main" val="215480604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98831484"/>
                    </a:ext>
                  </a:extLst>
                </a:gridCol>
              </a:tblGrid>
              <a:tr h="5281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ctr"/>
                </a:tc>
                <a:extLst>
                  <a:ext uri="{0D108BD9-81ED-4DB2-BD59-A6C34878D82A}">
                    <a16:rowId xmlns:a16="http://schemas.microsoft.com/office/drawing/2014/main" val="2216969264"/>
                  </a:ext>
                </a:extLst>
              </a:tr>
              <a:tr h="6952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ŘA: Másilková I.: Jak jste se vypořádali </a:t>
                      </a:r>
                      <a:br>
                        <a:rPr lang="cs-CZ" sz="1800" u="none" strike="noStrike">
                          <a:effectLst/>
                        </a:rPr>
                      </a:br>
                      <a:r>
                        <a:rPr lang="cs-CZ" sz="1800" u="none" strike="noStrike">
                          <a:effectLst/>
                        </a:rPr>
                        <a:t>se školními skupinami</a:t>
                      </a:r>
                      <a:br>
                        <a:rPr lang="cs-CZ" sz="1800" u="none" strike="noStrike">
                          <a:effectLst/>
                        </a:rPr>
                      </a:br>
                      <a:r>
                        <a:rPr lang="cs-CZ" sz="1800" u="none" strike="noStrike">
                          <a:effectLst/>
                        </a:rPr>
                        <a:t> (webinář)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19.05.2020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vedoucí pracovníci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Navazující blok - bude vyhodnoceno ZOR5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85" marR="6685" marT="6685" marB="0" anchor="b"/>
                </a:tc>
                <a:extLst>
                  <a:ext uri="{0D108BD9-81ED-4DB2-BD59-A6C34878D82A}">
                    <a16:rowId xmlns:a16="http://schemas.microsoft.com/office/drawing/2014/main" val="3102921303"/>
                  </a:ext>
                </a:extLst>
              </a:tr>
              <a:tr h="869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TW1: Hutyrová M.: Možnosti práce s dětmi s problémy chování (ADHD a poruchy chování)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09.01.2020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extLst>
                  <a:ext uri="{0D108BD9-81ED-4DB2-BD59-A6C34878D82A}">
                    <a16:rowId xmlns:a16="http://schemas.microsoft.com/office/drawing/2014/main" val="1071054289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TW2: Řehůřková I., Na čem záleží II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16.01.2020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extLst>
                  <a:ext uri="{0D108BD9-81ED-4DB2-BD59-A6C34878D82A}">
                    <a16:rowId xmlns:a16="http://schemas.microsoft.com/office/drawing/2014/main" val="2732926024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TW3: Facová V.: Problémový žák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20.01.2020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extLst>
                  <a:ext uri="{0D108BD9-81ED-4DB2-BD59-A6C34878D82A}">
                    <a16:rowId xmlns:a16="http://schemas.microsoft.com/office/drawing/2014/main" val="2708883589"/>
                  </a:ext>
                </a:extLst>
              </a:tr>
              <a:tr h="869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TW4:Metodika čtenářské pregramotnosti_1_Využití říkadel pro mateřské školy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23.01.2020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5" marR="6685" marT="6685" marB="0" anchor="b"/>
                </a:tc>
                <a:extLst>
                  <a:ext uri="{0D108BD9-81ED-4DB2-BD59-A6C34878D82A}">
                    <a16:rowId xmlns:a16="http://schemas.microsoft.com/office/drawing/2014/main" val="163105757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0EEE04B-AC31-4075-8724-6DF20F14C153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</p:spTree>
    <p:extLst>
      <p:ext uri="{BB962C8B-B14F-4D97-AF65-F5344CB8AC3E}">
        <p14:creationId xmlns:p14="http://schemas.microsoft.com/office/powerpoint/2010/main" val="33988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A678E4B-2DD6-44D6-B359-7966BE621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05904"/>
              </p:ext>
            </p:extLst>
          </p:nvPr>
        </p:nvGraphicFramePr>
        <p:xfrm>
          <a:off x="539552" y="1166813"/>
          <a:ext cx="8136904" cy="51103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78175">
                  <a:extLst>
                    <a:ext uri="{9D8B030D-6E8A-4147-A177-3AD203B41FA5}">
                      <a16:colId xmlns:a16="http://schemas.microsoft.com/office/drawing/2014/main" val="3789362179"/>
                    </a:ext>
                  </a:extLst>
                </a:gridCol>
                <a:gridCol w="1218993">
                  <a:extLst>
                    <a:ext uri="{9D8B030D-6E8A-4147-A177-3AD203B41FA5}">
                      <a16:colId xmlns:a16="http://schemas.microsoft.com/office/drawing/2014/main" val="1823172637"/>
                    </a:ext>
                  </a:extLst>
                </a:gridCol>
                <a:gridCol w="1412100">
                  <a:extLst>
                    <a:ext uri="{9D8B030D-6E8A-4147-A177-3AD203B41FA5}">
                      <a16:colId xmlns:a16="http://schemas.microsoft.com/office/drawing/2014/main" val="2952610348"/>
                    </a:ext>
                  </a:extLst>
                </a:gridCol>
                <a:gridCol w="1559484">
                  <a:extLst>
                    <a:ext uri="{9D8B030D-6E8A-4147-A177-3AD203B41FA5}">
                      <a16:colId xmlns:a16="http://schemas.microsoft.com/office/drawing/2014/main" val="317045514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99106414"/>
                    </a:ext>
                  </a:extLst>
                </a:gridCol>
              </a:tblGrid>
              <a:tr h="572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ctr"/>
                </a:tc>
                <a:extLst>
                  <a:ext uri="{0D108BD9-81ED-4DB2-BD59-A6C34878D82A}">
                    <a16:rowId xmlns:a16="http://schemas.microsoft.com/office/drawing/2014/main" val="2744242675"/>
                  </a:ext>
                </a:extLst>
              </a:tr>
              <a:tr h="941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TW5:Metodika čtenářské pregramotnosti_2_Hlasová a psychická hygiena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20.02.2020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extLst>
                  <a:ext uri="{0D108BD9-81ED-4DB2-BD59-A6C34878D82A}">
                    <a16:rowId xmlns:a16="http://schemas.microsoft.com/office/drawing/2014/main" val="1597395166"/>
                  </a:ext>
                </a:extLst>
              </a:tr>
              <a:tr h="941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TW6: Ondráčková: Vyučování a hodnocení žáků v rámci společného vzdělávání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25.02.2020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extLst>
                  <a:ext uri="{0D108BD9-81ED-4DB2-BD59-A6C34878D82A}">
                    <a16:rowId xmlns:a16="http://schemas.microsoft.com/office/drawing/2014/main" val="1619170491"/>
                  </a:ext>
                </a:extLst>
              </a:tr>
              <a:tr h="941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TW7: Hlavsa T: „Jan Zajíc a jak s tímto tématem metolologicky naložit ve výuce“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26.02.2020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extLst>
                  <a:ext uri="{0D108BD9-81ED-4DB2-BD59-A6C34878D82A}">
                    <a16:rowId xmlns:a16="http://schemas.microsoft.com/office/drawing/2014/main" val="3876866769"/>
                  </a:ext>
                </a:extLst>
              </a:tr>
              <a:tr h="564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TW8: Řehůřková I.: Na čem záleží, když mám strach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09.03.2020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extLst>
                  <a:ext uri="{0D108BD9-81ED-4DB2-BD59-A6C34878D82A}">
                    <a16:rowId xmlns:a16="http://schemas.microsoft.com/office/drawing/2014/main" val="2629366734"/>
                  </a:ext>
                </a:extLst>
              </a:tr>
              <a:tr h="564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TW9: Řehůřková I.: Jak vést dítě k zodpovědnosti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09.03.2020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42" marR="7242" marT="72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/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2" marR="7242" marT="7242" marB="0" anchor="b"/>
                </a:tc>
                <a:extLst>
                  <a:ext uri="{0D108BD9-81ED-4DB2-BD59-A6C34878D82A}">
                    <a16:rowId xmlns:a16="http://schemas.microsoft.com/office/drawing/2014/main" val="64349863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4BF725DA-4283-4B6D-AC01-29F44CEB9E94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</p:spTree>
    <p:extLst>
      <p:ext uri="{BB962C8B-B14F-4D97-AF65-F5344CB8AC3E}">
        <p14:creationId xmlns:p14="http://schemas.microsoft.com/office/powerpoint/2010/main" val="185214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4DAA6F7-36C0-407E-B5D8-3F480AC8F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54525"/>
              </p:ext>
            </p:extLst>
          </p:nvPr>
        </p:nvGraphicFramePr>
        <p:xfrm>
          <a:off x="323528" y="926172"/>
          <a:ext cx="8280920" cy="53111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53133617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09875200"/>
                    </a:ext>
                  </a:extLst>
                </a:gridCol>
                <a:gridCol w="920924">
                  <a:extLst>
                    <a:ext uri="{9D8B030D-6E8A-4147-A177-3AD203B41FA5}">
                      <a16:colId xmlns:a16="http://schemas.microsoft.com/office/drawing/2014/main" val="41487781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440688333"/>
                    </a:ext>
                  </a:extLst>
                </a:gridCol>
                <a:gridCol w="3010420">
                  <a:extLst>
                    <a:ext uri="{9D8B030D-6E8A-4147-A177-3AD203B41FA5}">
                      <a16:colId xmlns:a16="http://schemas.microsoft.com/office/drawing/2014/main" val="3543931253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Název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488944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TW10:Šimkovová a kol.: Dramatizace pohádek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19.03.2020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632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solidFill>
                            <a:srgbClr val="FF0000"/>
                          </a:solidFill>
                          <a:effectLst/>
                        </a:rPr>
                        <a:t>TW10: Hlavsa T.: Zaniklé obce</a:t>
                      </a:r>
                      <a:endParaRPr lang="pl-PL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25.03.2020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6351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TW11: Herman M.: Ochutnávka selského rozumu</a:t>
                      </a:r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22.04.2020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zrušeno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166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TW12: Google classroom (webinář)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7. - 9. 4. 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712977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TW13: Řehůřková I.: Empatická komunikace a důležitost omluvy (werbinář)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12.05.2020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57003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Řemesla do škol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824260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BF1EC69-CC3E-431D-B17C-4FC04A45B3A1}"/>
              </a:ext>
            </a:extLst>
          </p:cNvPr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 12. 2019 – 31. 5. 2020</a:t>
            </a:r>
          </a:p>
        </p:txBody>
      </p:sp>
    </p:spTree>
    <p:extLst>
      <p:ext uri="{BB962C8B-B14F-4D97-AF65-F5344CB8AC3E}">
        <p14:creationId xmlns:p14="http://schemas.microsoft.com/office/powerpoint/2010/main" val="1095601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982</Words>
  <Application>Microsoft Office PowerPoint</Application>
  <PresentationFormat>Předvádění na obrazovce (4:3)</PresentationFormat>
  <Paragraphs>256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Bronča Janíčková</cp:lastModifiedBy>
  <cp:revision>90</cp:revision>
  <dcterms:created xsi:type="dcterms:W3CDTF">2019-02-28T10:30:26Z</dcterms:created>
  <dcterms:modified xsi:type="dcterms:W3CDTF">2020-11-09T18:14:31Z</dcterms:modified>
</cp:coreProperties>
</file>