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75" r:id="rId5"/>
    <p:sldId id="278" r:id="rId6"/>
    <p:sldId id="282" r:id="rId7"/>
    <p:sldId id="289" r:id="rId8"/>
    <p:sldId id="290" r:id="rId9"/>
    <p:sldId id="291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09906-129A-468E-A52F-FAD3B79ECAAA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63094-D445-48A2-BC02-21B089992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36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Schváleno Pracovní skupinou pro Financování per </a:t>
            </a:r>
            <a:r>
              <a:rPr lang="cs-CZ" dirty="0" err="1"/>
              <a:t>rollam</a:t>
            </a:r>
            <a:r>
              <a:rPr lang="cs-CZ" dirty="0"/>
              <a:t> v termínu 30. 11. – 2.12. 2020. </a:t>
            </a:r>
          </a:p>
          <a:p>
            <a:r>
              <a:rPr lang="cs-CZ" dirty="0"/>
              <a:t>V připomínkách nedošlo nic – jen námět Aranky – organizace videokonferencí pro ředitelky MŠ.  Něco vymyslíme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63094-D445-48A2-BC02-21B08999233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70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Shrnuje veškeré aktivity, které proběhly. Včetně personálních změn na projektu a zdůvodnění změn, např. přechod z prezenčních jednání na distanční formu apod. </a:t>
            </a:r>
          </a:p>
          <a:p>
            <a:r>
              <a:rPr lang="cs-CZ" dirty="0"/>
              <a:t>Navyšovali jsme např. indikátor jednorázových akci ze 40 na 65 a i v této době jsme na 52 splněných aktivitách.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63094-D445-48A2-BC02-21B08999233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61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 dnešnímu dni máme všechny souhlasy zřizovatelů, kromě Hanušovic a Chromče – takže splňujeme. </a:t>
            </a:r>
          </a:p>
          <a:p>
            <a:r>
              <a:rPr lang="cs-CZ" dirty="0"/>
              <a:t>Projekt je brán jako kompenzační – na přechodné období mezi OP VVV a OP JAN (Jan Ámos Komenský). Jde o udržení personálního zajištění a aktivit, které běží.</a:t>
            </a:r>
          </a:p>
          <a:p>
            <a:r>
              <a:rPr lang="cs-CZ" dirty="0"/>
              <a:t>Ředitele byli osloveni a osobně je dále kontaktuje Ivica </a:t>
            </a:r>
            <a:r>
              <a:rPr lang="cs-CZ" dirty="0" err="1"/>
              <a:t>Másilková</a:t>
            </a:r>
            <a:r>
              <a:rPr lang="cs-CZ" dirty="0"/>
              <a:t>, která jim vysvětluje návaznost projektu a dělá s nimi osobní rozhovor na téma „Jak můžeme ředitelům dále pomoci“</a:t>
            </a:r>
          </a:p>
          <a:p>
            <a:r>
              <a:rPr lang="cs-CZ" dirty="0"/>
              <a:t>Projekt budeme podávat na jaře 2021 (snad dřív než porodím </a:t>
            </a:r>
            <a:r>
              <a:rPr lang="cs-CZ" dirty="0">
                <a:sym typeface="Wingdings" panose="05000000000000000000" pitchFamily="2" charset="2"/>
              </a:rPr>
              <a:t>))))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63094-D445-48A2-BC02-21B08999233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03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Souhrn aktivit za červen až listopad 2020. Většina aktivit je vypsána v Průběžné zprávě, tak taky je jen výběr toho nejzajímavějšího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63094-D445-48A2-BC02-21B08999233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43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63094-D445-48A2-BC02-21B08999233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5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57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50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30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34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71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29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74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82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60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83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86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704-EDDD-41D0-B3F8-D4B245A978D6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51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2ahUKEwjDssm2nd7gAhXDKewKHVRIByEQjRx6BAgBEAU&amp;url=http://www.google.cz/url?sa%3Di%26rct%3Dj%26q%3D%26esrc%3Ds%26source%3Dimages%26cd%3D%26ved%3D%26url%3Dhttp://www.hornipomoravi.eu/index.php?id%3Dzobraz_clanky_cele.php%26cislo_id%3D29%26clanek_id%3D412%26psig%3DAOvVaw3zhuQfmMW-ATrah7YM6JVw%26ust%3D1551436469564900&amp;psig=AOvVaw3zhuQfmMW-ATrah7YM6JVw&amp;ust=15514364695649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517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/>
              <a:t>MAP vzdělávání ORP Šumperk II </a:t>
            </a:r>
            <a:r>
              <a:rPr lang="cs-CZ" b="1" dirty="0" err="1"/>
              <a:t>Reg</a:t>
            </a:r>
            <a:r>
              <a:rPr lang="cs-CZ" b="1" dirty="0"/>
              <a:t>. č.: CZ.02.3.68/0.0/0.0/17_047/0008588 </a:t>
            </a:r>
            <a:endParaRPr lang="cs-CZ" dirty="0"/>
          </a:p>
          <a:p>
            <a:pPr algn="ctr"/>
            <a:endParaRPr lang="pl-PL" dirty="0"/>
          </a:p>
        </p:txBody>
      </p:sp>
      <p:sp>
        <p:nvSpPr>
          <p:cNvPr id="5" name="Obdélník 4"/>
          <p:cNvSpPr/>
          <p:nvPr/>
        </p:nvSpPr>
        <p:spPr>
          <a:xfrm>
            <a:off x="0" y="1484784"/>
            <a:ext cx="9144000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9. jednání Řídícího výboru </a:t>
            </a:r>
            <a:endParaRPr lang="cs-CZ" sz="2800" dirty="0"/>
          </a:p>
          <a:p>
            <a:pPr algn="ctr"/>
            <a:r>
              <a:rPr lang="pl-PL" sz="2800" b="1" dirty="0"/>
              <a:t>7. 12. 2020 od 15:00</a:t>
            </a:r>
          </a:p>
          <a:p>
            <a:pPr algn="ctr"/>
            <a:r>
              <a:rPr lang="pl-PL" sz="2800" b="1" dirty="0"/>
              <a:t>On-line prostředí ZOOM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284984"/>
            <a:ext cx="234254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Výsledek obrázku pro horní pomoraví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9" descr="Výsledek obrázku pro horní pomoraví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1" descr="Výsledek obrázku pro horní pomoraví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3" descr="Výsledek obrázku pro horní pomoraví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9875" y="-14557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5" descr="Výsledek obrázku pro horní pomoraví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2275" y="-13033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7" descr="Výsledek obrázku pro horní pomoraví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4675" y="-11509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827584" y="5557576"/>
            <a:ext cx="7470477" cy="1300424"/>
            <a:chOff x="269875" y="5557576"/>
            <a:chExt cx="7470477" cy="13004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5" y="5557576"/>
              <a:ext cx="5868031" cy="130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00" y="5860814"/>
              <a:ext cx="468052" cy="46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386" y="5807136"/>
              <a:ext cx="484862" cy="598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98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24EC945-D458-4F57-9DFA-F80F6A3BE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5436096" cy="3624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NÁVRH 10. JEDNÁNÍ ŘÍDÍCÍHO VÝBORU</a:t>
            </a:r>
          </a:p>
        </p:txBody>
      </p:sp>
      <p:sp>
        <p:nvSpPr>
          <p:cNvPr id="4" name="Ovál 3"/>
          <p:cNvSpPr/>
          <p:nvPr/>
        </p:nvSpPr>
        <p:spPr>
          <a:xfrm>
            <a:off x="665312" y="2265258"/>
            <a:ext cx="1584176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1.3.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10" name="Ovál 9"/>
          <p:cNvSpPr/>
          <p:nvPr/>
        </p:nvSpPr>
        <p:spPr>
          <a:xfrm>
            <a:off x="671195" y="4005064"/>
            <a:ext cx="1584176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15.3. 2021</a:t>
            </a:r>
          </a:p>
        </p:txBody>
      </p:sp>
    </p:spTree>
    <p:extLst>
      <p:ext uri="{BB962C8B-B14F-4D97-AF65-F5344CB8AC3E}">
        <p14:creationId xmlns:p14="http://schemas.microsoft.com/office/powerpoint/2010/main" val="94223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2706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25"/>
              </a:spcBef>
              <a:tabLst>
                <a:tab pos="354965" algn="l"/>
                <a:tab pos="355600" algn="l"/>
              </a:tabLst>
            </a:pPr>
            <a:r>
              <a:rPr lang="cs-CZ" sz="2800" b="1" spc="-5" dirty="0"/>
              <a:t>PUBLICITA PROJEKTU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3462" r="8143" b="6346"/>
          <a:stretch/>
        </p:blipFill>
        <p:spPr bwMode="auto">
          <a:xfrm>
            <a:off x="152400" y="882001"/>
            <a:ext cx="4411133" cy="2344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201" y="523220"/>
            <a:ext cx="571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Webové stránky: mapsumpersko.cz</a:t>
            </a:r>
          </a:p>
          <a:p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18269" r="20748" b="8508"/>
          <a:stretch/>
        </p:blipFill>
        <p:spPr bwMode="auto">
          <a:xfrm>
            <a:off x="152400" y="3657600"/>
            <a:ext cx="5671625" cy="3087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200" y="3226484"/>
            <a:ext cx="571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Facebook: Místní akční plán vzdělávání ORP Šumperk II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t="16972" r="47946" b="6104"/>
          <a:stretch/>
        </p:blipFill>
        <p:spPr bwMode="auto">
          <a:xfrm>
            <a:off x="6019800" y="980728"/>
            <a:ext cx="2855741" cy="5627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19801" y="621268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Banner, roll-up </a:t>
            </a:r>
          </a:p>
        </p:txBody>
      </p:sp>
    </p:spTree>
    <p:extLst>
      <p:ext uri="{BB962C8B-B14F-4D97-AF65-F5344CB8AC3E}">
        <p14:creationId xmlns:p14="http://schemas.microsoft.com/office/powerpoint/2010/main" val="415220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2706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25"/>
              </a:spcBef>
              <a:tabLst>
                <a:tab pos="354965" algn="l"/>
                <a:tab pos="355600" algn="l"/>
              </a:tabLst>
            </a:pPr>
            <a:r>
              <a:rPr lang="cs-CZ" sz="2800" b="1" spc="-5" dirty="0"/>
              <a:t>DISKUZE</a:t>
            </a:r>
          </a:p>
        </p:txBody>
      </p:sp>
      <p:pic>
        <p:nvPicPr>
          <p:cNvPr id="11266" name="Picture 2" descr="Setkání, Spolupráce, Osobní, Týmová Práce, Organiz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7"/>
          <a:stretch/>
        </p:blipFill>
        <p:spPr bwMode="auto">
          <a:xfrm>
            <a:off x="924378" y="836712"/>
            <a:ext cx="6858000" cy="580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7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51D86C1-CC47-42DB-B095-54FECA4D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03648" y="606367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Děkujeme za pozornost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68" y="5589240"/>
            <a:ext cx="1316251" cy="113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3414" y="4554"/>
            <a:ext cx="831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Monotype Corsiva" panose="03010101010201010101" pitchFamily="66" charset="0"/>
              </a:rPr>
              <a:t>„</a:t>
            </a:r>
            <a:r>
              <a:rPr lang="cs-CZ" sz="2000" i="1" dirty="0">
                <a:latin typeface="Monotype Corsiva" panose="03010101010201010101" pitchFamily="66" charset="0"/>
              </a:rPr>
              <a:t>Neučíme se pro školu, ale pro život</a:t>
            </a:r>
            <a:r>
              <a:rPr lang="cs-CZ" sz="2000" dirty="0">
                <a:latin typeface="Monotype Corsiva" panose="03010101010201010101" pitchFamily="66" charset="0"/>
              </a:rPr>
              <a:t>.“ (Seneca)</a:t>
            </a:r>
          </a:p>
        </p:txBody>
      </p:sp>
    </p:spTree>
    <p:extLst>
      <p:ext uri="{BB962C8B-B14F-4D97-AF65-F5344CB8AC3E}">
        <p14:creationId xmlns:p14="http://schemas.microsoft.com/office/powerpoint/2010/main" val="2654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PROGRAM JEDNÁNÍ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496" y="404664"/>
            <a:ext cx="8892480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ÚVODNÍ SLOVO  </a:t>
            </a:r>
            <a:r>
              <a:rPr lang="cs-CZ" sz="2000" dirty="0"/>
              <a:t>předseda ŘV Mgr. Martin Kuchtík</a:t>
            </a:r>
          </a:p>
          <a:p>
            <a:pPr lvl="0"/>
            <a:endParaRPr lang="cs-CZ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schválení klíčových dokumentů projektu</a:t>
            </a:r>
          </a:p>
          <a:p>
            <a:pPr lvl="1"/>
            <a:r>
              <a:rPr lang="cs-CZ" dirty="0"/>
              <a:t>Aktualizace Ročního akčního plánu 2020</a:t>
            </a:r>
          </a:p>
          <a:p>
            <a:pPr lvl="1"/>
            <a:r>
              <a:rPr lang="cs-CZ" dirty="0"/>
              <a:t>Návrh Ročního akčního plánu 2021</a:t>
            </a:r>
          </a:p>
          <a:p>
            <a:pPr lvl="1"/>
            <a:r>
              <a:rPr lang="cs-CZ" dirty="0"/>
              <a:t>Průběžná sebehodnotící zpráva projektu za období 9/2019 – 9/2020</a:t>
            </a:r>
          </a:p>
          <a:p>
            <a:pPr lvl="0"/>
            <a:r>
              <a:rPr lang="cs-CZ" sz="2000" b="1" cap="all" dirty="0"/>
              <a:t> 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Představení výzvy č. 02_20_082 Akční plánování v území </a:t>
            </a:r>
            <a:r>
              <a:rPr lang="cs-CZ" dirty="0"/>
              <a:t>a vydání stanoviska ke stanovení jediného nositelem projektu ve správním obvodu obce s rozšířenou působností, které je nezbytností pro vydání stanoviska Regionální stálé konference pro území Olomouckého kraje (RSK OK).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Shrnutí dosavadních aktivit projektu – podklad pro ZOR – 5 + Práce v „</a:t>
            </a:r>
            <a:r>
              <a:rPr lang="cs-CZ" sz="2000" b="1" cap="all" dirty="0" err="1"/>
              <a:t>Covidovém</a:t>
            </a:r>
            <a:r>
              <a:rPr lang="cs-CZ" sz="2000" b="1" cap="all" dirty="0"/>
              <a:t>“ režimu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Informace k přípravě SCLLD MAS Šumperský venkov 2021-2027 „Z lázní do lesů a hor, to je náš krásný region III“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PUBLICITA PROJEKTU, DISKUZE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Návrh  10. jednání ŘV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endParaRPr lang="cs-CZ" sz="2000" b="1" cap="al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pPr lvl="1"/>
            <a:r>
              <a:rPr lang="cs-CZ" dirty="0"/>
              <a:t>         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0244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schválení klíčových dokumentů projektu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-324544" y="72463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000" b="1" dirty="0"/>
              <a:t>     Roční akční plán 2020                               Roční akční plán 2021 </a:t>
            </a:r>
            <a:endParaRPr lang="cs-CZ" sz="2000" b="1" cap="all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F285F50-9B92-4EB9-A651-DE5BBAB42726}"/>
              </a:ext>
            </a:extLst>
          </p:cNvPr>
          <p:cNvGrpSpPr/>
          <p:nvPr/>
        </p:nvGrpSpPr>
        <p:grpSpPr>
          <a:xfrm>
            <a:off x="467543" y="1196752"/>
            <a:ext cx="7935883" cy="5328592"/>
            <a:chOff x="467543" y="1196752"/>
            <a:chExt cx="7935883" cy="5328592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0CE4AAF3-1A7F-4732-BA44-2B1F9F153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013" t="15000" r="44487" b="5201"/>
            <a:stretch/>
          </p:blipFill>
          <p:spPr>
            <a:xfrm>
              <a:off x="467543" y="1196752"/>
              <a:ext cx="3739363" cy="53285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9BC02CA8-EB78-4E4F-ACDD-9E6649E33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013" t="15000" r="43700" b="5201"/>
            <a:stretch/>
          </p:blipFill>
          <p:spPr>
            <a:xfrm>
              <a:off x="4570579" y="1196752"/>
              <a:ext cx="3832847" cy="53285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5048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schválení klíčových dokumentů projektu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-252536" y="73508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2400" b="1" dirty="0"/>
              <a:t>Průběžná sebehodnotící zpráva MAP 9/2019 – 9/2020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019AF9A-E880-4ABC-843F-97C84BFA5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15000" r="43700" b="5201"/>
          <a:stretch/>
        </p:blipFill>
        <p:spPr>
          <a:xfrm>
            <a:off x="2888655" y="1470790"/>
            <a:ext cx="3366690" cy="4680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032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Představení výzvy č. 02_20_082 Akční plánování v území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D79133-F737-42A7-B612-932026123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17801" r="35038" b="6600"/>
          <a:stretch/>
        </p:blipFill>
        <p:spPr>
          <a:xfrm>
            <a:off x="488878" y="2033464"/>
            <a:ext cx="3484387" cy="4824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D31DB69-E8AE-49DF-ACEE-77120B0F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8" t="16401" r="33156" b="9401"/>
          <a:stretch/>
        </p:blipFill>
        <p:spPr>
          <a:xfrm>
            <a:off x="4710533" y="2537520"/>
            <a:ext cx="3944589" cy="4320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EE0F742-DEC0-4985-9AF8-DE55BD47F327}"/>
              </a:ext>
            </a:extLst>
          </p:cNvPr>
          <p:cNvSpPr/>
          <p:nvPr/>
        </p:nvSpPr>
        <p:spPr>
          <a:xfrm>
            <a:off x="-95187" y="69269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b="1" dirty="0"/>
              <a:t>Vydání stanoviska ŘV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C0E1FC-B7AF-4D58-AC87-41D42D118DC7}"/>
              </a:ext>
            </a:extLst>
          </p:cNvPr>
          <p:cNvSpPr txBox="1"/>
          <p:nvPr/>
        </p:nvSpPr>
        <p:spPr>
          <a:xfrm>
            <a:off x="4740351" y="1216631"/>
            <a:ext cx="399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K vydání stanoviska je zapotřebí alespoň 70 % souhlasů zřizovatel škol ORP Šumperk.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BFBCAE2-0E6A-49DC-BC85-0746DBC44EF5}"/>
              </a:ext>
            </a:extLst>
          </p:cNvPr>
          <p:cNvSpPr txBox="1"/>
          <p:nvPr/>
        </p:nvSpPr>
        <p:spPr>
          <a:xfrm>
            <a:off x="367878" y="1243614"/>
            <a:ext cx="399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Realizace projektu (15 měsíců):</a:t>
            </a:r>
          </a:p>
          <a:p>
            <a:pPr algn="just"/>
            <a:r>
              <a:rPr lang="cs-CZ" dirty="0"/>
              <a:t>1. 9. 2022 – 30. 11. 2023</a:t>
            </a:r>
          </a:p>
        </p:txBody>
      </p:sp>
    </p:spTree>
    <p:extLst>
      <p:ext uri="{BB962C8B-B14F-4D97-AF65-F5344CB8AC3E}">
        <p14:creationId xmlns:p14="http://schemas.microsoft.com/office/powerpoint/2010/main" val="313961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0EEE04B-AC31-4075-8724-6DF20F14C153}"/>
              </a:ext>
            </a:extLst>
          </p:cNvPr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dirty="0"/>
              <a:t>Shrnutí dosavadních aktivit projektu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6275D7-A29E-40BB-934B-29C7B404BA8C}"/>
              </a:ext>
            </a:extLst>
          </p:cNvPr>
          <p:cNvSpPr txBox="1"/>
          <p:nvPr/>
        </p:nvSpPr>
        <p:spPr>
          <a:xfrm>
            <a:off x="323528" y="7647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cap="all" dirty="0"/>
              <a:t>podklad pro ZOR – 5 + Práce v „</a:t>
            </a:r>
            <a:r>
              <a:rPr lang="cs-CZ" cap="all" dirty="0" err="1"/>
              <a:t>Covidovém</a:t>
            </a:r>
            <a:r>
              <a:rPr lang="cs-CZ" cap="all" dirty="0"/>
              <a:t>“ režimu</a:t>
            </a:r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794B397-6CF5-41D7-8650-990BA6EFB246}"/>
              </a:ext>
            </a:extLst>
          </p:cNvPr>
          <p:cNvSpPr/>
          <p:nvPr/>
        </p:nvSpPr>
        <p:spPr>
          <a:xfrm>
            <a:off x="575556" y="1412776"/>
            <a:ext cx="2664296" cy="12241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E5A2B87-54BE-44F8-BB81-755EAFB7BBA9}"/>
              </a:ext>
            </a:extLst>
          </p:cNvPr>
          <p:cNvSpPr txBox="1"/>
          <p:nvPr/>
        </p:nvSpPr>
        <p:spPr>
          <a:xfrm>
            <a:off x="1043608" y="16648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Ředitelská akademie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E9AA6DD-42A8-4036-8224-5988DEED1267}"/>
              </a:ext>
            </a:extLst>
          </p:cNvPr>
          <p:cNvSpPr/>
          <p:nvPr/>
        </p:nvSpPr>
        <p:spPr>
          <a:xfrm>
            <a:off x="5076056" y="1329536"/>
            <a:ext cx="2664296" cy="12241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DCF01C9-E532-490A-A1A5-344F89E02FD1}"/>
              </a:ext>
            </a:extLst>
          </p:cNvPr>
          <p:cNvSpPr txBox="1"/>
          <p:nvPr/>
        </p:nvSpPr>
        <p:spPr>
          <a:xfrm>
            <a:off x="5544108" y="15815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Tematické workshopy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7CA7CE5F-BFD6-45C6-AF42-ED5FEC65B172}"/>
              </a:ext>
            </a:extLst>
          </p:cNvPr>
          <p:cNvSpPr/>
          <p:nvPr/>
        </p:nvSpPr>
        <p:spPr>
          <a:xfrm>
            <a:off x="575556" y="4084394"/>
            <a:ext cx="2664296" cy="12241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41F600-5E4D-4D37-9DD3-2B9D78DF2D75}"/>
              </a:ext>
            </a:extLst>
          </p:cNvPr>
          <p:cNvSpPr txBox="1"/>
          <p:nvPr/>
        </p:nvSpPr>
        <p:spPr>
          <a:xfrm>
            <a:off x="1043608" y="433642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Rodičovská akademie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2F484E70-E0FF-45FE-A9FA-572ECD172F88}"/>
              </a:ext>
            </a:extLst>
          </p:cNvPr>
          <p:cNvSpPr/>
          <p:nvPr/>
        </p:nvSpPr>
        <p:spPr>
          <a:xfrm>
            <a:off x="5184069" y="4128177"/>
            <a:ext cx="2664296" cy="12241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E10467B-A5C7-4B07-B4EB-A79BCF0D6CAC}"/>
              </a:ext>
            </a:extLst>
          </p:cNvPr>
          <p:cNvSpPr txBox="1"/>
          <p:nvPr/>
        </p:nvSpPr>
        <p:spPr>
          <a:xfrm>
            <a:off x="5652121" y="438020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Podpora dětí/žáků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474CB51-9424-4696-9F40-6F069656AE41}"/>
              </a:ext>
            </a:extLst>
          </p:cNvPr>
          <p:cNvSpPr/>
          <p:nvPr/>
        </p:nvSpPr>
        <p:spPr>
          <a:xfrm>
            <a:off x="179512" y="2836093"/>
            <a:ext cx="38884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Reflexe realizace školních skupin v praxi a zavádění školních skupin na 2. stupni,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Formativní hodnocení ve vedení podřízených, aj.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A553FE2-5A8A-4BD2-9AE3-B2F578CA802E}"/>
              </a:ext>
            </a:extLst>
          </p:cNvPr>
          <p:cNvSpPr/>
          <p:nvPr/>
        </p:nvSpPr>
        <p:spPr>
          <a:xfrm>
            <a:off x="4067944" y="5571817"/>
            <a:ext cx="443198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Příměstský tábor Cesta za písmenkem,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Příměstský tábor na rozvoj komunikačních dovedností,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rodilých mluvčí do škol,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řemesel „Poznávej svět, poznej povolání“, aj.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5B2B8DD-0064-4C66-B25D-54A46286EE1F}"/>
              </a:ext>
            </a:extLst>
          </p:cNvPr>
          <p:cNvSpPr/>
          <p:nvPr/>
        </p:nvSpPr>
        <p:spPr>
          <a:xfrm>
            <a:off x="3995937" y="2708920"/>
            <a:ext cx="45725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Program posilování čtenářské gramotnosti,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Halama P. : Práce se třídou jako preventivní a intervenční nástroj </a:t>
            </a:r>
          </a:p>
          <a:p>
            <a:r>
              <a:rPr lang="cs-CZ" sz="1400" dirty="0"/>
              <a:t>        aneb jak na pohodové klima ve třídě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Šíma, P.: Přehled řešení online výuky ve školách,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Hlavsa, P.: Zaniklé obce v regionu a sudetoněmecká historie, aj.</a:t>
            </a:r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A14FABE-AFC9-4659-8842-6EFF70BB7B76}"/>
              </a:ext>
            </a:extLst>
          </p:cNvPr>
          <p:cNvSpPr/>
          <p:nvPr/>
        </p:nvSpPr>
        <p:spPr>
          <a:xfrm>
            <a:off x="179512" y="5523531"/>
            <a:ext cx="3816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Suchý, P.: "Výchova kluků,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Suchý, P.: "Cesta ke zdraví (Úvod do psychosomatiky),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Řehůřková - komunikace s rodiči v MŠ, aj.</a:t>
            </a:r>
          </a:p>
        </p:txBody>
      </p:sp>
    </p:spTree>
    <p:extLst>
      <p:ext uri="{BB962C8B-B14F-4D97-AF65-F5344CB8AC3E}">
        <p14:creationId xmlns:p14="http://schemas.microsoft.com/office/powerpoint/2010/main" val="339880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DA2439A-240E-43C5-B8AC-1A9AFD3E6C43}"/>
              </a:ext>
            </a:extLst>
          </p:cNvPr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dirty="0"/>
              <a:t>Shrnutí dosavadních aktivit projektu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5BFB420-766A-4AF0-AA60-5C5701683DA9}"/>
              </a:ext>
            </a:extLst>
          </p:cNvPr>
          <p:cNvSpPr txBox="1"/>
          <p:nvPr/>
        </p:nvSpPr>
        <p:spPr>
          <a:xfrm>
            <a:off x="251520" y="8367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Přesunuté aktivity na rok 2021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8CF48DE-2A3B-4C19-BE17-52161E04248C}"/>
              </a:ext>
            </a:extLst>
          </p:cNvPr>
          <p:cNvSpPr/>
          <p:nvPr/>
        </p:nvSpPr>
        <p:spPr>
          <a:xfrm>
            <a:off x="251520" y="1543079"/>
            <a:ext cx="537486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Supervize formou </a:t>
            </a:r>
            <a:r>
              <a:rPr lang="cs-CZ" dirty="0" err="1"/>
              <a:t>Balintovských</a:t>
            </a:r>
            <a:r>
              <a:rPr lang="cs-CZ" dirty="0"/>
              <a:t> skupin,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Prezentace Sfumato – splývavé čtení,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Herman, M.: Ochutnávka selského rozumu,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Stejskal, Z.: Umění rétoriky a komunikace,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Mertin</a:t>
            </a:r>
            <a:r>
              <a:rPr lang="cs-CZ" dirty="0"/>
              <a:t>, V.: Dyslexie a další specifické poruchy učení,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Práce s terapeutickým pískovištěm ve škole</a:t>
            </a:r>
            <a:r>
              <a:rPr lang="cs-CZ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Soutěž pro žáky v anglickém jazyce,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Aktivity Místně zakotveného učení…</a:t>
            </a:r>
          </a:p>
          <a:p>
            <a:endParaRPr lang="cs-CZ" dirty="0"/>
          </a:p>
        </p:txBody>
      </p:sp>
      <p:pic>
        <p:nvPicPr>
          <p:cNvPr id="1026" name="Picture 2" descr="Česká škola: Psycholog Václav Mertin: Učitelé neumějí pracovat s dětskou  radostí">
            <a:extLst>
              <a:ext uri="{FF2B5EF4-FFF2-40B4-BE49-F238E27FC236}">
                <a16:creationId xmlns:a16="http://schemas.microsoft.com/office/drawing/2014/main" id="{62EB7510-C3D8-4897-B924-873115DE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01830"/>
            <a:ext cx="2057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Dr. Marek Herman: Ochutnávka selského rozumu | Kulturní zařízení města  Boskovice">
            <a:extLst>
              <a:ext uri="{FF2B5EF4-FFF2-40B4-BE49-F238E27FC236}">
                <a16:creationId xmlns:a16="http://schemas.microsoft.com/office/drawing/2014/main" id="{403CF75A-C8AF-434B-B112-A8D7BC1E7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11439"/>
            <a:ext cx="3101960" cy="2400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urzy NAPLNO | Zdeněk Stejskal | Kurzy činoherního i alternativního  herectví, filmu, muzikálu, médií, moderace a žurnalistiky v Jihlavě">
            <a:extLst>
              <a:ext uri="{FF2B5EF4-FFF2-40B4-BE49-F238E27FC236}">
                <a16:creationId xmlns:a16="http://schemas.microsoft.com/office/drawing/2014/main" id="{422DE75C-477B-4584-B52E-5960A252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17" y="922724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9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C2\Desktop\fotky\vernirovice.jpg">
            <a:extLst>
              <a:ext uri="{FF2B5EF4-FFF2-40B4-BE49-F238E27FC236}">
                <a16:creationId xmlns:a16="http://schemas.microsoft.com/office/drawing/2014/main" id="{BC20B916-F3BE-4601-B0BA-9A6F423E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045" t="-1050" r="10088" b="-2751"/>
          <a:stretch>
            <a:fillRect/>
          </a:stretch>
        </p:blipFill>
        <p:spPr bwMode="auto">
          <a:xfrm>
            <a:off x="0" y="-89248"/>
            <a:ext cx="9144000" cy="7190656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DF5F10F-DAD1-48FD-87AA-DA182FBB518A}"/>
              </a:ext>
            </a:extLst>
          </p:cNvPr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dirty="0"/>
              <a:t>Informace k přípravě SCLLD MAS Šumperský venkov 2021-2027 „Z lázní do lesů a hor, to je náš krásný region III“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80965B-CF05-40D4-95AC-D8D6E36C3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523"/>
            <a:ext cx="9014604" cy="148617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1FBD192-97E9-43EA-A00B-A6383CCC6293}"/>
              </a:ext>
            </a:extLst>
          </p:cNvPr>
          <p:cNvSpPr/>
          <p:nvPr/>
        </p:nvSpPr>
        <p:spPr>
          <a:xfrm>
            <a:off x="539552" y="1772816"/>
            <a:ext cx="8280920" cy="2592288"/>
          </a:xfrm>
          <a:prstGeom prst="rect">
            <a:avLst/>
          </a:prstGeom>
          <a:solidFill>
            <a:schemeClr val="bg2">
              <a:alpha val="9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pPr algn="ctr"/>
            <a:r>
              <a:rPr lang="cs-CZ" dirty="0"/>
              <a:t> </a:t>
            </a:r>
            <a:r>
              <a:rPr lang="cs-CZ" sz="4400" dirty="0">
                <a:solidFill>
                  <a:schemeClr val="tx1"/>
                </a:solidFill>
              </a:rPr>
              <a:t>Zaměření a změny CLLD pro nové období</a:t>
            </a:r>
            <a:endParaRPr lang="cs-CZ" dirty="0"/>
          </a:p>
        </p:txBody>
      </p:sp>
      <p:pic>
        <p:nvPicPr>
          <p:cNvPr id="7" name="Picture 4" descr="Šumperský venkov">
            <a:extLst>
              <a:ext uri="{FF2B5EF4-FFF2-40B4-BE49-F238E27FC236}">
                <a16:creationId xmlns:a16="http://schemas.microsoft.com/office/drawing/2014/main" id="{76DD7026-CF4D-4B81-B85E-AE37DC9C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73216"/>
            <a:ext cx="1234918" cy="12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6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3D0B735-417F-4580-B511-14D7BEB876C4}"/>
              </a:ext>
            </a:extLst>
          </p:cNvPr>
          <p:cNvGrpSpPr/>
          <p:nvPr/>
        </p:nvGrpSpPr>
        <p:grpSpPr>
          <a:xfrm>
            <a:off x="0" y="-99392"/>
            <a:ext cx="9144000" cy="7190656"/>
            <a:chOff x="0" y="-89248"/>
            <a:chExt cx="9144000" cy="7190656"/>
          </a:xfrm>
        </p:grpSpPr>
        <p:pic>
          <p:nvPicPr>
            <p:cNvPr id="3" name="Picture 3" descr="C:\Users\PC2\Desktop\fotky\vernirovice.jpg">
              <a:extLst>
                <a:ext uri="{FF2B5EF4-FFF2-40B4-BE49-F238E27FC236}">
                  <a16:creationId xmlns:a16="http://schemas.microsoft.com/office/drawing/2014/main" id="{80194962-EBE4-4C5A-BDB8-28197A1AA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1045" t="-1050" r="10088" b="-2751"/>
            <a:stretch>
              <a:fillRect/>
            </a:stretch>
          </p:blipFill>
          <p:spPr bwMode="auto">
            <a:xfrm>
              <a:off x="0" y="-89248"/>
              <a:ext cx="9144000" cy="7190656"/>
            </a:xfrm>
            <a:prstGeom prst="rect">
              <a:avLst/>
            </a:prstGeom>
            <a:noFill/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4878B6A4-ACE7-47B6-B438-7FEB6EEABBAF}"/>
                </a:ext>
              </a:extLst>
            </p:cNvPr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  <a:solidFill>
              <a:schemeClr val="bg2">
                <a:alpha val="91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4BACF723-28E6-4027-ABBF-03FDAA132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38" y="5676065"/>
            <a:ext cx="7169170" cy="118193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ED88B02F-9B97-4FC9-A801-A8BFA0566755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cs-CZ" sz="4400" dirty="0"/>
              <a:t>Specifický cíl 5.1</a:t>
            </a:r>
            <a:br>
              <a:rPr lang="cs-CZ" sz="4400" dirty="0"/>
            </a:br>
            <a:r>
              <a:rPr lang="cs-CZ" sz="4400" dirty="0"/>
              <a:t>Komunitně vedený místní rozvoj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493ADEC-FE01-4083-848A-6E9C78EBE6FB}"/>
              </a:ext>
            </a:extLst>
          </p:cNvPr>
          <p:cNvSpPr txBox="1"/>
          <p:nvPr/>
        </p:nvSpPr>
        <p:spPr>
          <a:xfrm>
            <a:off x="520825" y="1680881"/>
            <a:ext cx="82996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Bezpečnost v dopravě (např. chodníky, mosty, retardéry, semafory) vč. rekonstrukcí místních komunikací</a:t>
            </a:r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Infrastruktura pro cyklistickou dopravu </a:t>
            </a:r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Revitalizace veřejných prostranství a budování zelené infrastruktury </a:t>
            </a:r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Podpora jednotek sboru dobrovolných hasičů kategorie II, III, V (požární zbrojnice a technika, zdroje požární vody v obcích)</a:t>
            </a:r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Modernizace mateřských škol a infrastruktury dětských skupin</a:t>
            </a:r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Základní školy ve vazbě na odborné učebny a učebny neúplných škol</a:t>
            </a:r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Infrastruktura pro sociální služby</a:t>
            </a:r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Revitalizace kulturních památek</a:t>
            </a:r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Revitalizace a vybavení městských a obecních muzeí</a:t>
            </a:r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Rekonstrukce a vybavení obecních profesionálních knihoven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</a:rPr>
              <a:t>Veřejná infrastruktura udržitelného cestovního ruchu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2767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839</Words>
  <Application>Microsoft Office PowerPoint</Application>
  <PresentationFormat>Předvádění na obrazovce (4:3)</PresentationFormat>
  <Paragraphs>105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Bronča Janíčková</cp:lastModifiedBy>
  <cp:revision>101</cp:revision>
  <dcterms:created xsi:type="dcterms:W3CDTF">2019-02-28T10:30:26Z</dcterms:created>
  <dcterms:modified xsi:type="dcterms:W3CDTF">2020-12-06T17:35:40Z</dcterms:modified>
</cp:coreProperties>
</file>